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theme/theme6.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7.xml" ContentType="application/vnd.openxmlformats-officedocument.theme+xml"/>
  <Override PartName="/ppt/slideLayouts/slideLayout30.xml" ContentType="application/vnd.openxmlformats-officedocument.presentationml.slideLayout+xml"/>
  <Override PartName="/ppt/theme/theme8.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comment1.xml" ContentType="application/vnd.openxmlformats-officedocument.presentationml.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0" r:id="rId5"/>
    <p:sldMasterId id="2147483652" r:id="rId6"/>
    <p:sldMasterId id="2147483670" r:id="rId7"/>
    <p:sldMasterId id="2147483658" r:id="rId8"/>
    <p:sldMasterId id="2147483672" r:id="rId9"/>
    <p:sldMasterId id="2147483664" r:id="rId10"/>
    <p:sldMasterId id="2147483674" r:id="rId11"/>
    <p:sldMasterId id="2147483676" r:id="rId12"/>
  </p:sldMasterIdLst>
  <p:notesMasterIdLst>
    <p:notesMasterId r:id="rId81"/>
  </p:notesMasterIdLst>
  <p:handoutMasterIdLst>
    <p:handoutMasterId r:id="rId82"/>
  </p:handoutMasterIdLst>
  <p:sldIdLst>
    <p:sldId id="1057" r:id="rId13"/>
    <p:sldId id="1127" r:id="rId14"/>
    <p:sldId id="1111" r:id="rId15"/>
    <p:sldId id="1159" r:id="rId16"/>
    <p:sldId id="1160" r:id="rId17"/>
    <p:sldId id="1082" r:id="rId18"/>
    <p:sldId id="1180" r:id="rId19"/>
    <p:sldId id="1099" r:id="rId20"/>
    <p:sldId id="1102" r:id="rId21"/>
    <p:sldId id="1085" r:id="rId22"/>
    <p:sldId id="1131" r:id="rId23"/>
    <p:sldId id="1133" r:id="rId24"/>
    <p:sldId id="1132" r:id="rId25"/>
    <p:sldId id="1171" r:id="rId26"/>
    <p:sldId id="1173" r:id="rId27"/>
    <p:sldId id="1163" r:id="rId28"/>
    <p:sldId id="1182" r:id="rId29"/>
    <p:sldId id="1174" r:id="rId30"/>
    <p:sldId id="1083" r:id="rId31"/>
    <p:sldId id="1118" r:id="rId32"/>
    <p:sldId id="1181" r:id="rId33"/>
    <p:sldId id="1120" r:id="rId34"/>
    <p:sldId id="1188" r:id="rId35"/>
    <p:sldId id="1104" r:id="rId36"/>
    <p:sldId id="1140" r:id="rId37"/>
    <p:sldId id="1183" r:id="rId38"/>
    <p:sldId id="1139" r:id="rId39"/>
    <p:sldId id="1105" r:id="rId40"/>
    <p:sldId id="1149" r:id="rId41"/>
    <p:sldId id="1153" r:id="rId42"/>
    <p:sldId id="1152" r:id="rId43"/>
    <p:sldId id="1150" r:id="rId44"/>
    <p:sldId id="1113" r:id="rId45"/>
    <p:sldId id="1178" r:id="rId46"/>
    <p:sldId id="1187" r:id="rId47"/>
    <p:sldId id="1136" r:id="rId48"/>
    <p:sldId id="1135" r:id="rId49"/>
    <p:sldId id="1186" r:id="rId50"/>
    <p:sldId id="1114" r:id="rId51"/>
    <p:sldId id="1130" r:id="rId52"/>
    <p:sldId id="1164" r:id="rId53"/>
    <p:sldId id="1129" r:id="rId54"/>
    <p:sldId id="1141" r:id="rId55"/>
    <p:sldId id="1176" r:id="rId56"/>
    <p:sldId id="1143" r:id="rId57"/>
    <p:sldId id="1142" r:id="rId58"/>
    <p:sldId id="1177" r:id="rId59"/>
    <p:sldId id="1107" r:id="rId60"/>
    <p:sldId id="1108" r:id="rId61"/>
    <p:sldId id="1124" r:id="rId62"/>
    <p:sldId id="1126" r:id="rId63"/>
    <p:sldId id="1109" r:id="rId64"/>
    <p:sldId id="1110" r:id="rId65"/>
    <p:sldId id="1088" r:id="rId66"/>
    <p:sldId id="1156" r:id="rId67"/>
    <p:sldId id="1154" r:id="rId68"/>
    <p:sldId id="1151" r:id="rId69"/>
    <p:sldId id="1128" r:id="rId70"/>
    <p:sldId id="1189" r:id="rId71"/>
    <p:sldId id="1161" r:id="rId72"/>
    <p:sldId id="1162" r:id="rId73"/>
    <p:sldId id="1184" r:id="rId74"/>
    <p:sldId id="1167" r:id="rId75"/>
    <p:sldId id="1185" r:id="rId76"/>
    <p:sldId id="1084" r:id="rId77"/>
    <p:sldId id="1115" r:id="rId78"/>
    <p:sldId id="1116" r:id="rId79"/>
    <p:sldId id="1123" r:id="rId80"/>
  </p:sldIdLst>
  <p:sldSz cx="12192000" cy="6858000"/>
  <p:notesSz cx="6858000" cy="9429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53790E2-CF47-BB48-85D9-C2E4E85DCAF1}">
          <p14:sldIdLst>
            <p14:sldId id="1057"/>
            <p14:sldId id="1127"/>
            <p14:sldId id="1111"/>
            <p14:sldId id="1159"/>
            <p14:sldId id="1160"/>
            <p14:sldId id="1082"/>
            <p14:sldId id="1180"/>
            <p14:sldId id="1099"/>
            <p14:sldId id="1102"/>
            <p14:sldId id="1085"/>
            <p14:sldId id="1131"/>
            <p14:sldId id="1133"/>
            <p14:sldId id="1132"/>
            <p14:sldId id="1171"/>
            <p14:sldId id="1173"/>
            <p14:sldId id="1163"/>
            <p14:sldId id="1182"/>
            <p14:sldId id="1174"/>
            <p14:sldId id="1083"/>
            <p14:sldId id="1118"/>
            <p14:sldId id="1181"/>
            <p14:sldId id="1120"/>
            <p14:sldId id="1188"/>
            <p14:sldId id="1104"/>
            <p14:sldId id="1140"/>
            <p14:sldId id="1183"/>
            <p14:sldId id="1139"/>
            <p14:sldId id="1105"/>
            <p14:sldId id="1149"/>
            <p14:sldId id="1153"/>
            <p14:sldId id="1152"/>
            <p14:sldId id="1150"/>
            <p14:sldId id="1113"/>
            <p14:sldId id="1178"/>
            <p14:sldId id="1187"/>
            <p14:sldId id="1136"/>
            <p14:sldId id="1135"/>
            <p14:sldId id="1186"/>
            <p14:sldId id="1114"/>
            <p14:sldId id="1130"/>
            <p14:sldId id="1164"/>
            <p14:sldId id="1129"/>
            <p14:sldId id="1141"/>
            <p14:sldId id="1176"/>
            <p14:sldId id="1143"/>
            <p14:sldId id="1142"/>
            <p14:sldId id="1177"/>
            <p14:sldId id="1107"/>
            <p14:sldId id="1108"/>
            <p14:sldId id="1124"/>
            <p14:sldId id="1126"/>
            <p14:sldId id="1109"/>
            <p14:sldId id="1110"/>
            <p14:sldId id="1088"/>
            <p14:sldId id="1156"/>
            <p14:sldId id="1154"/>
            <p14:sldId id="1151"/>
            <p14:sldId id="1128"/>
            <p14:sldId id="1189"/>
            <p14:sldId id="1161"/>
            <p14:sldId id="1162"/>
            <p14:sldId id="1184"/>
            <p14:sldId id="1167"/>
            <p14:sldId id="1185"/>
          </p14:sldIdLst>
        </p14:section>
        <p14:section name="Untitled Section" id="{00B0B561-6255-2546-B3F0-5193EA8E6FF2}">
          <p14:sldIdLst>
            <p14:sldId id="1084"/>
            <p14:sldId id="1115"/>
            <p14:sldId id="1116"/>
            <p14:sldId id="112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ncaster, Vicki Ann (val7zv)" initials="LVA(" lastIdx="1" clrIdx="0">
    <p:extLst>
      <p:ext uri="{19B8F6BF-5375-455C-9EA6-DF929625EA0E}">
        <p15:presenceInfo xmlns:p15="http://schemas.microsoft.com/office/powerpoint/2012/main" userId="S::val7zv@virginia.edu::1848b937-7720-42a5-9891-d77f8c3cb7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12F6C"/>
    <a:srgbClr val="E46C0A"/>
    <a:srgbClr val="2C88F3"/>
    <a:srgbClr val="002E6C"/>
    <a:srgbClr val="254061"/>
    <a:srgbClr val="012F6D"/>
    <a:srgbClr val="153164"/>
    <a:srgbClr val="0D3168"/>
    <a:srgbClr val="9FAB62"/>
    <a:srgbClr val="92B4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9B5426-F2FC-ECB8-BFE1-363802CCFFF1}" v="1" dt="2019-08-06T12:39:34.64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80"/>
    <p:restoredTop sz="94712"/>
  </p:normalViewPr>
  <p:slideViewPr>
    <p:cSldViewPr snapToGrid="0" snapToObjects="1">
      <p:cViewPr varScale="1">
        <p:scale>
          <a:sx n="149" d="100"/>
          <a:sy n="149" d="100"/>
        </p:scale>
        <p:origin x="176" y="10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4.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2.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commentAuthors" Target="commentAuthors.xml"/><Relationship Id="rId88"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4.xml"/><Relationship Id="rId71" Type="http://schemas.openxmlformats.org/officeDocument/2006/relationships/slide" Target="slides/slide59.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tableStyles" Target="tableStyles.xml"/><Relationship Id="rId61" Type="http://schemas.openxmlformats.org/officeDocument/2006/relationships/slide" Target="slides/slide49.xml"/><Relationship Id="rId82" Type="http://schemas.openxmlformats.org/officeDocument/2006/relationships/handoutMaster" Target="handoutMasters/handoutMaster1.xml"/><Relationship Id="rId1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Donald, Sarah (sm9dv)" userId="S::sm9dv@virginia.edu::9e8bfd15-d485-472e-bdd9-a28a60bbc615" providerId="AD" clId="Web-{1B9B5426-F2FC-ECB8-BFE1-363802CCFFF1}"/>
    <pc:docChg chg="modSld">
      <pc:chgData name="McDonald, Sarah (sm9dv)" userId="S::sm9dv@virginia.edu::9e8bfd15-d485-472e-bdd9-a28a60bbc615" providerId="AD" clId="Web-{1B9B5426-F2FC-ECB8-BFE1-363802CCFFF1}" dt="2019-08-06T12:39:34.634" v="1" actId="1076"/>
      <pc:docMkLst>
        <pc:docMk/>
      </pc:docMkLst>
      <pc:sldChg chg="modSp">
        <pc:chgData name="McDonald, Sarah (sm9dv)" userId="S::sm9dv@virginia.edu::9e8bfd15-d485-472e-bdd9-a28a60bbc615" providerId="AD" clId="Web-{1B9B5426-F2FC-ECB8-BFE1-363802CCFFF1}" dt="2019-08-06T12:39:34.634" v="1" actId="1076"/>
        <pc:sldMkLst>
          <pc:docMk/>
          <pc:sldMk cId="1248007075" sldId="1156"/>
        </pc:sldMkLst>
        <pc:picChg chg="mod">
          <ac:chgData name="McDonald, Sarah (sm9dv)" userId="S::sm9dv@virginia.edu::9e8bfd15-d485-472e-bdd9-a28a60bbc615" providerId="AD" clId="Web-{1B9B5426-F2FC-ECB8-BFE1-363802CCFFF1}" dt="2019-08-06T12:39:34.634" v="1" actId="1076"/>
          <ac:picMkLst>
            <pc:docMk/>
            <pc:sldMk cId="1248007075" sldId="1156"/>
            <ac:picMk id="8" creationId="{7FAA699D-D1C6-44AB-BE11-EDBA885AA06C}"/>
          </ac:picMkLst>
        </pc:picChg>
      </pc:sldChg>
    </pc:docChg>
  </pc:docChgLst>
  <pc:docChgLst>
    <pc:chgData name="McDonald, Sarah (sm9dv)" userId="S::sm9dv@virginia.edu::9e8bfd15-d485-472e-bdd9-a28a60bbc615" providerId="AD" clId="Web-{C4D390F8-8F12-385C-9A44-1153025FE804}"/>
    <pc:docChg chg="modSld">
      <pc:chgData name="McDonald, Sarah (sm9dv)" userId="S::sm9dv@virginia.edu::9e8bfd15-d485-472e-bdd9-a28a60bbc615" providerId="AD" clId="Web-{C4D390F8-8F12-385C-9A44-1153025FE804}" dt="2019-08-06T12:48:11.441" v="11" actId="20577"/>
      <pc:docMkLst>
        <pc:docMk/>
      </pc:docMkLst>
      <pc:sldChg chg="modSp">
        <pc:chgData name="McDonald, Sarah (sm9dv)" userId="S::sm9dv@virginia.edu::9e8bfd15-d485-472e-bdd9-a28a60bbc615" providerId="AD" clId="Web-{C4D390F8-8F12-385C-9A44-1153025FE804}" dt="2019-08-06T12:48:11.441" v="11" actId="20577"/>
        <pc:sldMkLst>
          <pc:docMk/>
          <pc:sldMk cId="889716979" sldId="1151"/>
        </pc:sldMkLst>
        <pc:spChg chg="mod">
          <ac:chgData name="McDonald, Sarah (sm9dv)" userId="S::sm9dv@virginia.edu::9e8bfd15-d485-472e-bdd9-a28a60bbc615" providerId="AD" clId="Web-{C4D390F8-8F12-385C-9A44-1153025FE804}" dt="2019-08-06T12:48:11.441" v="11" actId="20577"/>
          <ac:spMkLst>
            <pc:docMk/>
            <pc:sldMk cId="889716979" sldId="1151"/>
            <ac:spMk id="2" creationId="{949F2D64-2A53-4B2F-A2C2-528584D34470}"/>
          </ac:spMkLst>
        </pc:spChg>
      </pc:sldChg>
      <pc:sldChg chg="modSp">
        <pc:chgData name="McDonald, Sarah (sm9dv)" userId="S::sm9dv@virginia.edu::9e8bfd15-d485-472e-bdd9-a28a60bbc615" providerId="AD" clId="Web-{C4D390F8-8F12-385C-9A44-1153025FE804}" dt="2019-08-06T12:48:01.879" v="7" actId="20577"/>
        <pc:sldMkLst>
          <pc:docMk/>
          <pc:sldMk cId="895793843" sldId="1154"/>
        </pc:sldMkLst>
        <pc:spChg chg="mod">
          <ac:chgData name="McDonald, Sarah (sm9dv)" userId="S::sm9dv@virginia.edu::9e8bfd15-d485-472e-bdd9-a28a60bbc615" providerId="AD" clId="Web-{C4D390F8-8F12-385C-9A44-1153025FE804}" dt="2019-08-06T12:48:01.879" v="7" actId="20577"/>
          <ac:spMkLst>
            <pc:docMk/>
            <pc:sldMk cId="895793843" sldId="1154"/>
            <ac:spMk id="2" creationId="{949F2D64-2A53-4B2F-A2C2-528584D3447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8-06T04:33:50.037" idx="1">
    <p:pos x="10" y="10"/>
    <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9ADF0D-4E3C-824B-B4C4-0F0207B029C3}" type="datetimeFigureOut">
              <a:rPr lang="en-US" smtClean="0"/>
              <a:t>8/6/2019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E0CBC41-3838-4B45-8A94-E5723491687E}" type="slidenum">
              <a:rPr lang="en-US" smtClean="0"/>
              <a:t>‹#›</a:t>
            </a:fld>
            <a:endParaRPr lang="en-US"/>
          </a:p>
        </p:txBody>
      </p:sp>
    </p:spTree>
    <p:extLst>
      <p:ext uri="{BB962C8B-B14F-4D97-AF65-F5344CB8AC3E}">
        <p14:creationId xmlns:p14="http://schemas.microsoft.com/office/powerpoint/2010/main" val="15356388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C7A0F2-2E8A-2448-9FE7-271D4943A144}" type="datetimeFigureOut">
              <a:rPr lang="en-US" smtClean="0"/>
              <a:t>8/6/2019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8E8C4F-731C-F24D-9A9E-B4D5C84CE44D}" type="slidenum">
              <a:rPr lang="en-US" smtClean="0"/>
              <a:t>‹#›</a:t>
            </a:fld>
            <a:endParaRPr lang="en-US"/>
          </a:p>
        </p:txBody>
      </p:sp>
    </p:spTree>
    <p:extLst>
      <p:ext uri="{BB962C8B-B14F-4D97-AF65-F5344CB8AC3E}">
        <p14:creationId xmlns:p14="http://schemas.microsoft.com/office/powerpoint/2010/main" val="12151978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Someone needs to download, go into Master, and change where the slide # goes on no footer slides; they don't align. Please also make a blank outline one for our graphs. </a:t>
            </a:r>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1</a:t>
            </a:fld>
            <a:endParaRPr lang="en-US"/>
          </a:p>
        </p:txBody>
      </p:sp>
    </p:spTree>
    <p:extLst>
      <p:ext uri="{BB962C8B-B14F-4D97-AF65-F5344CB8AC3E}">
        <p14:creationId xmlns:p14="http://schemas.microsoft.com/office/powerpoint/2010/main" val="760744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11</a:t>
            </a:fld>
            <a:endParaRPr lang="en-US"/>
          </a:p>
        </p:txBody>
      </p:sp>
    </p:spTree>
    <p:extLst>
      <p:ext uri="{BB962C8B-B14F-4D97-AF65-F5344CB8AC3E}">
        <p14:creationId xmlns:p14="http://schemas.microsoft.com/office/powerpoint/2010/main" val="1631220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a:p>
            <a:r>
              <a:rPr lang="en-US">
                <a:cs typeface="Calibri"/>
              </a:rPr>
              <a:t>MSA- metropolitan statistical area --</a:t>
            </a:r>
            <a:r>
              <a:rPr lang="en-US"/>
              <a:t> core area containing a substantial population nucleus, together with adjacent communities having a high degree of economic and social integration with that core.</a:t>
            </a:r>
            <a:endParaRPr lang="en-US">
              <a:cs typeface="Calibri"/>
            </a:endParaRPr>
          </a:p>
          <a:p>
            <a:r>
              <a:rPr lang="en-US">
                <a:cs typeface="Calibri"/>
              </a:rPr>
              <a:t>US Census and US Office of Management and Budget</a:t>
            </a:r>
          </a:p>
          <a:p>
            <a:endParaRPr lang="en-US">
              <a:cs typeface="Calibri"/>
            </a:endParaRPr>
          </a:p>
          <a:p>
            <a:r>
              <a:rPr lang="en-US"/>
              <a:t>O*NET is like a job-id </a:t>
            </a:r>
            <a:r>
              <a:rPr lang="en-US" err="1"/>
              <a:t>alyssa</a:t>
            </a:r>
            <a:r>
              <a:rPr lang="en-US"/>
              <a:t> will give the definition earlier</a:t>
            </a:r>
            <a:endParaRPr lang="en-US">
              <a:cs typeface="Calibri"/>
            </a:endParaRPr>
          </a:p>
          <a:p>
            <a:r>
              <a:rPr lang="en-US"/>
              <a:t>    Program by department of labor – primary source of occupational info</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12</a:t>
            </a:fld>
            <a:endParaRPr lang="en-US"/>
          </a:p>
        </p:txBody>
      </p:sp>
    </p:spTree>
    <p:extLst>
      <p:ext uri="{BB962C8B-B14F-4D97-AF65-F5344CB8AC3E}">
        <p14:creationId xmlns:p14="http://schemas.microsoft.com/office/powerpoint/2010/main" val="2078920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Mention our technical document, add citation if possible</a:t>
            </a:r>
          </a:p>
          <a:p>
            <a:r>
              <a:rPr lang="en-US">
                <a:cs typeface="Calibri"/>
              </a:rPr>
              <a:t>Don't speculate on why BGT doesn't scrape gov. Websites.</a:t>
            </a:r>
          </a:p>
        </p:txBody>
      </p:sp>
      <p:sp>
        <p:nvSpPr>
          <p:cNvPr id="4" name="Slide Number Placeholder 3"/>
          <p:cNvSpPr>
            <a:spLocks noGrp="1"/>
          </p:cNvSpPr>
          <p:nvPr>
            <p:ph type="sldNum" sz="quarter" idx="5"/>
          </p:nvPr>
        </p:nvSpPr>
        <p:spPr/>
        <p:txBody>
          <a:bodyPr/>
          <a:lstStyle/>
          <a:p>
            <a:fld id="{5B8E8C4F-731C-F24D-9A9E-B4D5C84CE44D}" type="slidenum">
              <a:rPr lang="en-US" smtClean="0"/>
              <a:t>13</a:t>
            </a:fld>
            <a:endParaRPr lang="en-US"/>
          </a:p>
        </p:txBody>
      </p:sp>
    </p:spTree>
    <p:extLst>
      <p:ext uri="{BB962C8B-B14F-4D97-AF65-F5344CB8AC3E}">
        <p14:creationId xmlns:p14="http://schemas.microsoft.com/office/powerpoint/2010/main" val="896738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ct val="20000"/>
              </a:spcBef>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14</a:t>
            </a:fld>
            <a:endParaRPr lang="en-US"/>
          </a:p>
        </p:txBody>
      </p:sp>
    </p:spTree>
    <p:extLst>
      <p:ext uri="{BB962C8B-B14F-4D97-AF65-F5344CB8AC3E}">
        <p14:creationId xmlns:p14="http://schemas.microsoft.com/office/powerpoint/2010/main" val="1504921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ct val="20000"/>
              </a:spcBef>
              <a:buFont typeface="Arial"/>
              <a:buChar char="•"/>
            </a:pPr>
            <a:r>
              <a:rPr lang="en-US"/>
              <a:t>Rothwell (2015)</a:t>
            </a:r>
          </a:p>
          <a:p>
            <a:pPr lvl="1">
              <a:spcBef>
                <a:spcPct val="20000"/>
              </a:spcBef>
              <a:buFont typeface="Arial"/>
              <a:buChar char="•"/>
            </a:pPr>
            <a:r>
              <a:rPr lang="en-US"/>
              <a:t>High technical experience</a:t>
            </a:r>
            <a:endParaRPr lang="en-US">
              <a:cs typeface="Calibri"/>
            </a:endParaRPr>
          </a:p>
          <a:p>
            <a:pPr lvl="1">
              <a:spcBef>
                <a:spcPct val="20000"/>
              </a:spcBef>
              <a:buFont typeface="Arial"/>
              <a:buChar char="•"/>
            </a:pPr>
            <a:r>
              <a:rPr lang="en-US"/>
              <a:t>Majority of workers do not have Bachelor's degree </a:t>
            </a:r>
            <a:endParaRPr lang="en-US">
              <a:cs typeface="Calibri"/>
            </a:endParaRPr>
          </a:p>
          <a:p>
            <a:pPr lvl="1">
              <a:spcBef>
                <a:spcPct val="20000"/>
              </a:spcBef>
              <a:buFont typeface="Arial"/>
              <a:buChar char="•"/>
            </a:pPr>
            <a:endParaRPr lang="en-US">
              <a:cs typeface="Calibri"/>
            </a:endParaRPr>
          </a:p>
          <a:p>
            <a:r>
              <a:rPr lang="en-US">
                <a:cs typeface="Calibri"/>
              </a:rPr>
              <a:t>ONET department of labor – nations primary source of occupational info.</a:t>
            </a:r>
          </a:p>
        </p:txBody>
      </p:sp>
      <p:sp>
        <p:nvSpPr>
          <p:cNvPr id="4" name="Slide Number Placeholder 3"/>
          <p:cNvSpPr>
            <a:spLocks noGrp="1"/>
          </p:cNvSpPr>
          <p:nvPr>
            <p:ph type="sldNum" sz="quarter" idx="5"/>
          </p:nvPr>
        </p:nvSpPr>
        <p:spPr/>
        <p:txBody>
          <a:bodyPr/>
          <a:lstStyle/>
          <a:p>
            <a:fld id="{5B8E8C4F-731C-F24D-9A9E-B4D5C84CE44D}" type="slidenum">
              <a:rPr lang="en-US" smtClean="0"/>
              <a:t>15</a:t>
            </a:fld>
            <a:endParaRPr lang="en-US"/>
          </a:p>
        </p:txBody>
      </p:sp>
    </p:spTree>
    <p:extLst>
      <p:ext uri="{BB962C8B-B14F-4D97-AF65-F5344CB8AC3E}">
        <p14:creationId xmlns:p14="http://schemas.microsoft.com/office/powerpoint/2010/main" val="2479178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pPr>
            <a:endParaRPr lang="en-US">
              <a:cs typeface="Calibri"/>
            </a:endParaRPr>
          </a:p>
          <a:p>
            <a:pPr marL="285750" indent="-285750">
              <a:buFont typeface="Arial,Sans-Serif"/>
              <a:buChar char="•"/>
            </a:pPr>
            <a:r>
              <a:rPr lang="en-US"/>
              <a:t>A "</a:t>
            </a:r>
            <a:r>
              <a:rPr lang="en-US" b="1"/>
              <a:t>soft skill</a:t>
            </a:r>
            <a:r>
              <a:rPr lang="en-US"/>
              <a:t>" is personality-based, primarily used to interact with coworkers, or a general way of approaching a problem.  </a:t>
            </a:r>
            <a:endParaRPr lang="en-US">
              <a:cs typeface="Calibri"/>
            </a:endParaRPr>
          </a:p>
          <a:p>
            <a:pPr marL="971550" lvl="1" indent="-285750">
              <a:buFont typeface="Arial,Sans-Serif"/>
              <a:buChar char="•"/>
            </a:pPr>
            <a:r>
              <a:rPr lang="en-US">
                <a:cs typeface="Calibri"/>
              </a:rPr>
              <a:t>communication</a:t>
            </a:r>
          </a:p>
          <a:p>
            <a:pPr marL="285750" indent="-285750">
              <a:buFont typeface="Arial,Sans-Serif"/>
              <a:buChar char="•"/>
            </a:pPr>
            <a:r>
              <a:rPr lang="en-US"/>
              <a:t>A "</a:t>
            </a:r>
            <a:r>
              <a:rPr lang="en-US" b="1"/>
              <a:t>hard skill</a:t>
            </a:r>
            <a:r>
              <a:rPr lang="en-US"/>
              <a:t>" requires domain-specific knowledge or can be easily measured and evaluated. </a:t>
            </a:r>
          </a:p>
          <a:p>
            <a:pPr marL="685800" lvl="1" indent="-171450">
              <a:buFont typeface="Arial"/>
              <a:buChar char="•"/>
            </a:pPr>
            <a:r>
              <a:rPr lang="en-US"/>
              <a:t>"Microsoft Excel"</a:t>
            </a:r>
            <a:endParaRPr lang="en-US">
              <a:cs typeface="Calibri"/>
            </a:endParaRPr>
          </a:p>
          <a:p>
            <a:pPr marL="685800" lvl="1" indent="-171450">
              <a:buFont typeface="Arial"/>
              <a:buChar char="•"/>
            </a:pPr>
            <a:r>
              <a:rPr lang="en-US"/>
              <a:t>"Bayesian Statistics"</a:t>
            </a:r>
            <a:endParaRPr lang="en-US">
              <a:cs typeface="Calibri"/>
            </a:endParaRPr>
          </a:p>
          <a:p>
            <a:pPr marL="285750" indent="-285750">
              <a:buFont typeface="Arial,Sans-Serif"/>
              <a:buChar char="•"/>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16</a:t>
            </a:fld>
            <a:endParaRPr lang="en-US"/>
          </a:p>
        </p:txBody>
      </p:sp>
    </p:spTree>
    <p:extLst>
      <p:ext uri="{BB962C8B-B14F-4D97-AF65-F5344CB8AC3E}">
        <p14:creationId xmlns:p14="http://schemas.microsoft.com/office/powerpoint/2010/main" val="2879280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pPr>
            <a:endParaRPr lang="en-US">
              <a:cs typeface="Calibri"/>
            </a:endParaRPr>
          </a:p>
          <a:p>
            <a:r>
              <a:rPr lang="en-US">
                <a:cs typeface="Calibri"/>
              </a:rPr>
              <a:t>Neonatal intensive care unit (NICU) vs </a:t>
            </a:r>
            <a:r>
              <a:rPr lang="en-US"/>
              <a:t>Neonatal intensive care unit</a:t>
            </a:r>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18</a:t>
            </a:fld>
            <a:endParaRPr lang="en-US"/>
          </a:p>
        </p:txBody>
      </p:sp>
    </p:spTree>
    <p:extLst>
      <p:ext uri="{BB962C8B-B14F-4D97-AF65-F5344CB8AC3E}">
        <p14:creationId xmlns:p14="http://schemas.microsoft.com/office/powerpoint/2010/main" val="3605406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spcBef>
                <a:spcPct val="20000"/>
              </a:spcBef>
              <a:buFont typeface="Arial"/>
              <a:buChar char="•"/>
            </a:pPr>
            <a:r>
              <a:rPr lang="en-US"/>
              <a:t>Completely contained within Virginia, </a:t>
            </a:r>
          </a:p>
          <a:p>
            <a:pPr marL="628650" lvl="1" indent="-171450">
              <a:spcBef>
                <a:spcPct val="20000"/>
              </a:spcBef>
              <a:buFont typeface="Arial"/>
              <a:buChar char="•"/>
            </a:pPr>
            <a:r>
              <a:rPr lang="en-US"/>
              <a:t>“Quarantined” from each other by distance </a:t>
            </a:r>
            <a:endParaRPr lang="en-US">
              <a:cs typeface="Calibri"/>
            </a:endParaRPr>
          </a:p>
          <a:p>
            <a:endParaRPr lang="en-US">
              <a:cs typeface="Calibri"/>
            </a:endParaRPr>
          </a:p>
          <a:p>
            <a:r>
              <a:rPr lang="en-US">
                <a:cs typeface="Calibri"/>
              </a:rPr>
              <a:t>      LMI report about how they're different</a:t>
            </a:r>
          </a:p>
          <a:p>
            <a:endParaRPr lang="en-US">
              <a:cs typeface="Calibri"/>
            </a:endParaRPr>
          </a:p>
          <a:p>
            <a:r>
              <a:rPr lang="en-US">
                <a:cs typeface="Calibri"/>
              </a:rPr>
              <a:t>Doing the years to 2016-17 </a:t>
            </a:r>
            <a:r>
              <a:rPr lang="en-US" err="1">
                <a:cs typeface="Calibri"/>
              </a:rPr>
              <a:t>bc</a:t>
            </a:r>
            <a:r>
              <a:rPr lang="en-US">
                <a:cs typeface="Calibri"/>
              </a:rPr>
              <a:t> of resume data</a:t>
            </a:r>
          </a:p>
          <a:p>
            <a:r>
              <a:rPr lang="en-US">
                <a:cs typeface="Calibri"/>
              </a:rPr>
              <a:t>         - We don't want to do different analyses, we want to see differences between towns of varied size. </a:t>
            </a:r>
          </a:p>
        </p:txBody>
      </p:sp>
      <p:sp>
        <p:nvSpPr>
          <p:cNvPr id="4" name="Slide Number Placeholder 3"/>
          <p:cNvSpPr>
            <a:spLocks noGrp="1"/>
          </p:cNvSpPr>
          <p:nvPr>
            <p:ph type="sldNum" sz="quarter" idx="5"/>
          </p:nvPr>
        </p:nvSpPr>
        <p:spPr/>
        <p:txBody>
          <a:bodyPr/>
          <a:lstStyle/>
          <a:p>
            <a:fld id="{5B8E8C4F-731C-F24D-9A9E-B4D5C84CE44D}" type="slidenum">
              <a:rPr lang="en-US" smtClean="0"/>
              <a:t>19</a:t>
            </a:fld>
            <a:endParaRPr lang="en-US"/>
          </a:p>
        </p:txBody>
      </p:sp>
    </p:spTree>
    <p:extLst>
      <p:ext uri="{BB962C8B-B14F-4D97-AF65-F5344CB8AC3E}">
        <p14:creationId xmlns:p14="http://schemas.microsoft.com/office/powerpoint/2010/main" val="3044537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pPr marL="342900" indent="-342900">
              <a:buFont typeface="Arial,Sans-Serif"/>
              <a:buChar char="•"/>
            </a:pPr>
            <a:r>
              <a:rPr lang="en-US">
                <a:cs typeface="Calibri"/>
              </a:rPr>
              <a:t>Roth well definition applied to a DATASET.</a:t>
            </a:r>
          </a:p>
          <a:p>
            <a:pPr marL="342900" indent="-342900">
              <a:buFont typeface="Arial,Sans-Serif"/>
              <a:buChar char="•"/>
            </a:pPr>
            <a:r>
              <a:rPr lang="en-US" b="1">
                <a:cs typeface="Calibri"/>
              </a:rPr>
              <a:t>SAY EACH ONE OUT LOUD</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20</a:t>
            </a:fld>
            <a:endParaRPr lang="en-US"/>
          </a:p>
        </p:txBody>
      </p:sp>
    </p:spTree>
    <p:extLst>
      <p:ext uri="{BB962C8B-B14F-4D97-AF65-F5344CB8AC3E}">
        <p14:creationId xmlns:p14="http://schemas.microsoft.com/office/powerpoint/2010/main" val="2348561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21</a:t>
            </a:fld>
            <a:endParaRPr lang="en-US"/>
          </a:p>
        </p:txBody>
      </p:sp>
    </p:spTree>
    <p:extLst>
      <p:ext uri="{BB962C8B-B14F-4D97-AF65-F5344CB8AC3E}">
        <p14:creationId xmlns:p14="http://schemas.microsoft.com/office/powerpoint/2010/main" val="1479042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VICKY WILL DO IT</a:t>
            </a:r>
          </a:p>
          <a:p>
            <a:r>
              <a:rPr lang="en-US">
                <a:cs typeface="Calibri"/>
              </a:rPr>
              <a:t>Vicki's comments:</a:t>
            </a:r>
          </a:p>
          <a:p>
            <a:r>
              <a:rPr lang="en-US">
                <a:cs typeface="Calibri"/>
              </a:rPr>
              <a:t>-Rothwell reference</a:t>
            </a:r>
          </a:p>
          <a:p>
            <a:endParaRPr lang="en-US">
              <a:cs typeface="Calibri"/>
            </a:endParaRPr>
          </a:p>
          <a:p>
            <a:r>
              <a:rPr lang="en-US">
                <a:cs typeface="Calibri"/>
              </a:rPr>
              <a:t>ADD A BULLET TO NO CURRENT DATA</a:t>
            </a:r>
          </a:p>
          <a:p>
            <a:r>
              <a:rPr lang="en-US">
                <a:cs typeface="Calibri"/>
              </a:rPr>
              <a:t>CHANGE TITLE TO WHY STUDY STW?</a:t>
            </a:r>
          </a:p>
          <a:p>
            <a:r>
              <a:rPr lang="en-US">
                <a:cs typeface="Calibri"/>
              </a:rPr>
              <a:t>DELETE TABLE, HAVE BOX POP UP AFTER WITH NO INFO ON THIS</a:t>
            </a:r>
          </a:p>
          <a:p>
            <a:r>
              <a:rPr lang="en-US">
                <a:cs typeface="Calibri"/>
              </a:rPr>
              <a:t>     PIC OF NSB REPORT WITH NO INFO</a:t>
            </a:r>
          </a:p>
          <a:p>
            <a:r>
              <a:rPr lang="en-US">
                <a:cs typeface="Calibri"/>
              </a:rPr>
              <a:t>     Add the data science framework</a:t>
            </a:r>
          </a:p>
          <a:p>
            <a:endParaRPr lang="en-US">
              <a:cs typeface="Calibri"/>
            </a:endParaRPr>
          </a:p>
          <a:p>
            <a:r>
              <a:rPr lang="en-US">
                <a:cs typeface="Calibri"/>
              </a:rPr>
              <a:t>Sallie – why is NCSES looking into this – no current data on this</a:t>
            </a:r>
          </a:p>
          <a:p>
            <a:r>
              <a:rPr lang="en-US">
                <a:cs typeface="Calibri"/>
              </a:rPr>
              <a:t>Stephanie -- n</a:t>
            </a:r>
          </a:p>
          <a:p>
            <a:endParaRPr lang="en-US">
              <a:cs typeface="Calibri"/>
            </a:endParaRPr>
          </a:p>
          <a:p>
            <a:r>
              <a:rPr lang="en-US">
                <a:cs typeface="Calibri"/>
              </a:rPr>
              <a:t>EXAMPLES OF SKILLED TECHNICAL PROFESSIONS INSTEAD OF THIS GRAPH</a:t>
            </a:r>
            <a:endParaRPr lang="en-US"/>
          </a:p>
          <a:p>
            <a:endParaRPr lang="en-US">
              <a:cs typeface="Calibri"/>
            </a:endParaRPr>
          </a:p>
          <a:p>
            <a:r>
              <a:rPr lang="en-US">
                <a:cs typeface="Calibri"/>
              </a:rPr>
              <a:t>If you're not going to explain graph, remove it. It's not essential to your point. Instead, just give some examples of skilled technical world FIELDS and PROFESSIONS</a:t>
            </a:r>
            <a:endParaRPr lang="en-US"/>
          </a:p>
          <a:p>
            <a:endParaRPr lang="en-US">
              <a:cs typeface="Calibri"/>
            </a:endParaRPr>
          </a:p>
          <a:p>
            <a:r>
              <a:rPr lang="en-US">
                <a:cs typeface="Calibri"/>
              </a:rPr>
              <a:t>This graph makes me ask lots of questions—are these just jobs that don't require a bachelor's degree? </a:t>
            </a:r>
          </a:p>
          <a:p>
            <a:endParaRPr lang="en-US">
              <a:cs typeface="Calibri"/>
            </a:endParaRPr>
          </a:p>
          <a:p>
            <a:r>
              <a:rPr lang="en-US">
                <a:cs typeface="Calibri"/>
              </a:rPr>
              <a:t>If you want to talk about this graph and Rothwell, you can say he </a:t>
            </a:r>
            <a:r>
              <a:rPr lang="en-US" err="1">
                <a:cs typeface="Calibri"/>
              </a:rPr>
              <a:t>idnetified</a:t>
            </a:r>
            <a:r>
              <a:rPr lang="en-US">
                <a:cs typeface="Calibri"/>
              </a:rPr>
              <a:t> these positions, but how can we leverage that knowledge to ensure these positions are filled?   </a:t>
            </a:r>
          </a:p>
          <a:p>
            <a:endParaRPr lang="en-US">
              <a:cs typeface="Calibri"/>
            </a:endParaRPr>
          </a:p>
          <a:p>
            <a:r>
              <a:rPr lang="en-US">
                <a:cs typeface="Calibri"/>
              </a:rPr>
              <a:t>Larger axes and labels, minimize text</a:t>
            </a:r>
          </a:p>
          <a:p>
            <a:endParaRPr lang="en-US">
              <a:cs typeface="Calibri"/>
            </a:endParaRPr>
          </a:p>
          <a:p>
            <a:r>
              <a:rPr lang="en-US">
                <a:cs typeface="Calibri"/>
              </a:rPr>
              <a:t>This isn't the same title font as other slides.</a:t>
            </a:r>
          </a:p>
        </p:txBody>
      </p:sp>
      <p:sp>
        <p:nvSpPr>
          <p:cNvPr id="4" name="Slide Number Placeholder 3"/>
          <p:cNvSpPr>
            <a:spLocks noGrp="1"/>
          </p:cNvSpPr>
          <p:nvPr>
            <p:ph type="sldNum" sz="quarter" idx="5"/>
          </p:nvPr>
        </p:nvSpPr>
        <p:spPr/>
        <p:txBody>
          <a:bodyPr/>
          <a:lstStyle/>
          <a:p>
            <a:fld id="{5B8E8C4F-731C-F24D-9A9E-B4D5C84CE44D}" type="slidenum">
              <a:rPr lang="en-US" smtClean="0"/>
              <a:t>3</a:t>
            </a:fld>
            <a:endParaRPr lang="en-US"/>
          </a:p>
        </p:txBody>
      </p:sp>
    </p:spTree>
    <p:extLst>
      <p:ext uri="{BB962C8B-B14F-4D97-AF65-F5344CB8AC3E}">
        <p14:creationId xmlns:p14="http://schemas.microsoft.com/office/powerpoint/2010/main" val="4224236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Vicki's comment – add a schematic and more information about how hard it was</a:t>
            </a:r>
          </a:p>
          <a:p>
            <a:r>
              <a:rPr lang="en-US">
                <a:cs typeface="Calibri"/>
              </a:rPr>
              <a:t>       Add a step to filter to STW (WHAT PERCENT ARE STW)</a:t>
            </a:r>
          </a:p>
          <a:p>
            <a:endParaRPr lang="en-US">
              <a:cs typeface="Calibri"/>
            </a:endParaRPr>
          </a:p>
          <a:p>
            <a:r>
              <a:rPr lang="en-US">
                <a:cs typeface="Calibri"/>
              </a:rPr>
              <a:t>Overall 123,862 STW Ads 8.3%</a:t>
            </a:r>
          </a:p>
        </p:txBody>
      </p:sp>
      <p:sp>
        <p:nvSpPr>
          <p:cNvPr id="4" name="Slide Number Placeholder 3"/>
          <p:cNvSpPr>
            <a:spLocks noGrp="1"/>
          </p:cNvSpPr>
          <p:nvPr>
            <p:ph type="sldNum" sz="quarter" idx="5"/>
          </p:nvPr>
        </p:nvSpPr>
        <p:spPr/>
        <p:txBody>
          <a:bodyPr/>
          <a:lstStyle/>
          <a:p>
            <a:fld id="{5B8E8C4F-731C-F24D-9A9E-B4D5C84CE44D}" type="slidenum">
              <a:rPr lang="en-US" smtClean="0"/>
              <a:t>22</a:t>
            </a:fld>
            <a:endParaRPr lang="en-US"/>
          </a:p>
        </p:txBody>
      </p:sp>
    </p:spTree>
    <p:extLst>
      <p:ext uri="{BB962C8B-B14F-4D97-AF65-F5344CB8AC3E}">
        <p14:creationId xmlns:p14="http://schemas.microsoft.com/office/powerpoint/2010/main" val="2321334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Vicki's comment – add a schematic and more information about how hard it was</a:t>
            </a:r>
          </a:p>
          <a:p>
            <a:r>
              <a:rPr lang="en-US">
                <a:cs typeface="Calibri"/>
              </a:rPr>
              <a:t>       Add a step to filter to STW (WHAT PERCENT ARE STW)</a:t>
            </a:r>
          </a:p>
          <a:p>
            <a:endParaRPr lang="en-US">
              <a:cs typeface="Calibri"/>
            </a:endParaRPr>
          </a:p>
          <a:p>
            <a:r>
              <a:rPr lang="en-US">
                <a:cs typeface="Calibri"/>
              </a:rPr>
              <a:t>Overall 123,862 STW Ads 8.3%</a:t>
            </a:r>
          </a:p>
        </p:txBody>
      </p:sp>
      <p:sp>
        <p:nvSpPr>
          <p:cNvPr id="4" name="Slide Number Placeholder 3"/>
          <p:cNvSpPr>
            <a:spLocks noGrp="1"/>
          </p:cNvSpPr>
          <p:nvPr>
            <p:ph type="sldNum" sz="quarter" idx="5"/>
          </p:nvPr>
        </p:nvSpPr>
        <p:spPr/>
        <p:txBody>
          <a:bodyPr/>
          <a:lstStyle/>
          <a:p>
            <a:fld id="{5B8E8C4F-731C-F24D-9A9E-B4D5C84CE44D}" type="slidenum">
              <a:rPr lang="en-US" smtClean="0"/>
              <a:t>23</a:t>
            </a:fld>
            <a:endParaRPr lang="en-US"/>
          </a:p>
        </p:txBody>
      </p:sp>
    </p:spTree>
    <p:extLst>
      <p:ext uri="{BB962C8B-B14F-4D97-AF65-F5344CB8AC3E}">
        <p14:creationId xmlns:p14="http://schemas.microsoft.com/office/powerpoint/2010/main" val="2377333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SKILLS ARE ALSO CANONICALIZED BY BGT so it allows for easy comparisons, less refined</a:t>
            </a:r>
            <a:endParaRPr lang="en-US"/>
          </a:p>
          <a:p>
            <a:r>
              <a:rPr lang="en-US">
                <a:cs typeface="Calibri"/>
              </a:rPr>
              <a:t>Unclear if other individuals besides BGT have used this.</a:t>
            </a:r>
          </a:p>
          <a:p>
            <a:endParaRPr lang="en-US">
              <a:cs typeface="Calibri"/>
            </a:endParaRPr>
          </a:p>
          <a:p>
            <a:r>
              <a:rPr lang="en-US">
                <a:cs typeface="Calibri"/>
              </a:rPr>
              <a:t>This slide needs to be practiced so it is cleaner: Write up how you merged/cleaned for use after project ends. Did BGT only collect data from 2016-2018, or is that all you focused on?</a:t>
            </a:r>
            <a:endParaRPr lang="en-US"/>
          </a:p>
          <a:p>
            <a:endParaRPr lang="en-US">
              <a:cs typeface="Calibri"/>
            </a:endParaRPr>
          </a:p>
          <a:p>
            <a:r>
              <a:rPr lang="en-US">
                <a:cs typeface="Calibri"/>
              </a:rPr>
              <a:t>How the files were merged, commonalities with BGT Job Ads</a:t>
            </a:r>
          </a:p>
          <a:p>
            <a:r>
              <a:rPr lang="en-US"/>
              <a:t>How do we know the numbers on the files didn't matter?</a:t>
            </a:r>
          </a:p>
          <a:p>
            <a:endParaRPr lang="en-US"/>
          </a:p>
          <a:p>
            <a:pPr>
              <a:spcBef>
                <a:spcPct val="20000"/>
              </a:spcBef>
            </a:pPr>
            <a:r>
              <a:rPr lang="en-US"/>
              <a:t>Motivate: we overcame som significant challenges with this data by.........</a:t>
            </a:r>
            <a:endParaRPr lang="en-US">
              <a:cs typeface="Calibri"/>
            </a:endParaRPr>
          </a:p>
          <a:p>
            <a:pPr>
              <a:spcBef>
                <a:spcPct val="20000"/>
              </a:spcBef>
            </a:pPr>
            <a:endParaRPr lang="en-US"/>
          </a:p>
          <a:p>
            <a:pPr>
              <a:spcBef>
                <a:spcPct val="20000"/>
              </a:spcBef>
            </a:pPr>
            <a:endParaRPr lang="en-US">
              <a:cs typeface="Calibri"/>
            </a:endParaRPr>
          </a:p>
          <a:p>
            <a:pPr>
              <a:spcBef>
                <a:spcPct val="20000"/>
              </a:spcBef>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25</a:t>
            </a:fld>
            <a:endParaRPr lang="en-US"/>
          </a:p>
        </p:txBody>
      </p:sp>
    </p:spTree>
    <p:extLst>
      <p:ext uri="{BB962C8B-B14F-4D97-AF65-F5344CB8AC3E}">
        <p14:creationId xmlns:p14="http://schemas.microsoft.com/office/powerpoint/2010/main" val="176650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SKILLS ARE ALSO CANONICALIZED BY BGT so it allows for easy comparisons, less refined</a:t>
            </a:r>
            <a:endParaRPr lang="en-US"/>
          </a:p>
          <a:p>
            <a:r>
              <a:rPr lang="en-US">
                <a:cs typeface="Calibri"/>
              </a:rPr>
              <a:t>Unclear if other individuals besides BGT have used this.</a:t>
            </a:r>
          </a:p>
          <a:p>
            <a:endParaRPr lang="en-US">
              <a:cs typeface="Calibri"/>
            </a:endParaRPr>
          </a:p>
          <a:p>
            <a:r>
              <a:rPr lang="en-US">
                <a:cs typeface="Calibri"/>
              </a:rPr>
              <a:t>This slide needs to be practiced so it is cleaner: Write up how you merged/cleaned for use after project ends. Did BGT only collect data from 2016-2018, or is that all you focused on?</a:t>
            </a:r>
            <a:endParaRPr lang="en-US"/>
          </a:p>
          <a:p>
            <a:endParaRPr lang="en-US">
              <a:cs typeface="Calibri"/>
            </a:endParaRPr>
          </a:p>
          <a:p>
            <a:r>
              <a:rPr lang="en-US">
                <a:cs typeface="Calibri"/>
              </a:rPr>
              <a:t>How the files were merged, commonalities with BGT Job Ads</a:t>
            </a:r>
          </a:p>
          <a:p>
            <a:r>
              <a:rPr lang="en-US"/>
              <a:t>How do we know the numbers on the files didn't matter?</a:t>
            </a:r>
          </a:p>
          <a:p>
            <a:endParaRPr lang="en-US"/>
          </a:p>
          <a:p>
            <a:pPr>
              <a:spcBef>
                <a:spcPct val="20000"/>
              </a:spcBef>
            </a:pPr>
            <a:r>
              <a:rPr lang="en-US"/>
              <a:t>Motivate: we overcame som significant challenges with this data by.........</a:t>
            </a:r>
            <a:endParaRPr lang="en-US">
              <a:cs typeface="Calibri"/>
            </a:endParaRPr>
          </a:p>
          <a:p>
            <a:pPr>
              <a:spcBef>
                <a:spcPct val="20000"/>
              </a:spcBef>
            </a:pPr>
            <a:endParaRPr lang="en-US"/>
          </a:p>
          <a:p>
            <a:pPr>
              <a:spcBef>
                <a:spcPct val="20000"/>
              </a:spcBef>
            </a:pPr>
            <a:endParaRPr lang="en-US">
              <a:cs typeface="Calibri"/>
            </a:endParaRPr>
          </a:p>
          <a:p>
            <a:pPr>
              <a:spcBef>
                <a:spcPct val="20000"/>
              </a:spcBef>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26</a:t>
            </a:fld>
            <a:endParaRPr lang="en-US"/>
          </a:p>
        </p:txBody>
      </p:sp>
    </p:spTree>
    <p:extLst>
      <p:ext uri="{BB962C8B-B14F-4D97-AF65-F5344CB8AC3E}">
        <p14:creationId xmlns:p14="http://schemas.microsoft.com/office/powerpoint/2010/main" val="890793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27</a:t>
            </a:fld>
            <a:endParaRPr lang="en-US"/>
          </a:p>
        </p:txBody>
      </p:sp>
    </p:spTree>
    <p:extLst>
      <p:ext uri="{BB962C8B-B14F-4D97-AF65-F5344CB8AC3E}">
        <p14:creationId xmlns:p14="http://schemas.microsoft.com/office/powerpoint/2010/main" val="2567178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Shouldn't just do every resume to every ad.</a:t>
            </a:r>
          </a:p>
        </p:txBody>
      </p:sp>
      <p:sp>
        <p:nvSpPr>
          <p:cNvPr id="4" name="Slide Number Placeholder 3"/>
          <p:cNvSpPr>
            <a:spLocks noGrp="1"/>
          </p:cNvSpPr>
          <p:nvPr>
            <p:ph type="sldNum" sz="quarter" idx="5"/>
          </p:nvPr>
        </p:nvSpPr>
        <p:spPr/>
        <p:txBody>
          <a:bodyPr/>
          <a:lstStyle/>
          <a:p>
            <a:fld id="{5B8E8C4F-731C-F24D-9A9E-B4D5C84CE44D}" type="slidenum">
              <a:rPr lang="en-US" smtClean="0"/>
              <a:t>28</a:t>
            </a:fld>
            <a:endParaRPr lang="en-US"/>
          </a:p>
        </p:txBody>
      </p:sp>
    </p:spTree>
    <p:extLst>
      <p:ext uri="{BB962C8B-B14F-4D97-AF65-F5344CB8AC3E}">
        <p14:creationId xmlns:p14="http://schemas.microsoft.com/office/powerpoint/2010/main" val="5672885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Skills that identify plausible candidates for a job</a:t>
            </a:r>
            <a:br>
              <a:rPr lang="en-US">
                <a:cs typeface="+mn-lt"/>
              </a:rPr>
            </a:br>
            <a:endParaRPr lang="en-US">
              <a:cs typeface="+mn-lt"/>
            </a:endParaRPr>
          </a:p>
          <a:p>
            <a:pPr marL="285750" indent="-285750">
              <a:buFont typeface="Arial,Sans-Serif"/>
              <a:buChar char="•"/>
            </a:pPr>
            <a:r>
              <a:rPr lang="en-US">
                <a:cs typeface="+mn-lt"/>
              </a:rPr>
              <a:t>WE DIDN'T IGNORE SOFT SKILLS FOR MATCHING, WE JUST DIDN'T USE THEM TO DEFINE WHO A CANDIDATE IS. ALL SKILLS IN MATCH ANALYSIS!</a:t>
            </a:r>
          </a:p>
          <a:p>
            <a:pPr marL="285750" indent="-285750">
              <a:buFont typeface="Arial,Sans-Serif"/>
              <a:buChar char="•"/>
            </a:pPr>
            <a:endParaRPr lang="en-US">
              <a:cs typeface="+mn-lt"/>
            </a:endParaRPr>
          </a:p>
          <a:p>
            <a:r>
              <a:rPr lang="en-US">
                <a:cs typeface="+mn-lt"/>
              </a:rPr>
              <a:t>XX Check Teaching Examples</a:t>
            </a:r>
          </a:p>
        </p:txBody>
      </p:sp>
      <p:sp>
        <p:nvSpPr>
          <p:cNvPr id="4" name="Slide Number Placeholder 3"/>
          <p:cNvSpPr>
            <a:spLocks noGrp="1"/>
          </p:cNvSpPr>
          <p:nvPr>
            <p:ph type="sldNum" sz="quarter" idx="5"/>
          </p:nvPr>
        </p:nvSpPr>
        <p:spPr/>
        <p:txBody>
          <a:bodyPr/>
          <a:lstStyle/>
          <a:p>
            <a:fld id="{5B8E8C4F-731C-F24D-9A9E-B4D5C84CE44D}" type="slidenum">
              <a:rPr lang="en-US" smtClean="0"/>
              <a:t>33</a:t>
            </a:fld>
            <a:endParaRPr lang="en-US"/>
          </a:p>
        </p:txBody>
      </p:sp>
    </p:spTree>
    <p:extLst>
      <p:ext uri="{BB962C8B-B14F-4D97-AF65-F5344CB8AC3E}">
        <p14:creationId xmlns:p14="http://schemas.microsoft.com/office/powerpoint/2010/main" val="1227807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Skills that identify plausible candidates for a job</a:t>
            </a:r>
            <a:br>
              <a:rPr lang="en-US">
                <a:cs typeface="+mn-lt"/>
              </a:rPr>
            </a:br>
            <a:endParaRPr lang="en-US">
              <a:cs typeface="+mn-lt"/>
            </a:endParaRPr>
          </a:p>
          <a:p>
            <a:pPr marL="285750" indent="-285750">
              <a:buFont typeface="Arial,Sans-Serif"/>
              <a:buChar char="•"/>
            </a:pPr>
            <a:r>
              <a:rPr lang="en-US">
                <a:cs typeface="+mn-lt"/>
              </a:rPr>
              <a:t>WE DIDN'T IGNORE SOFT SKILLS FOR MATCHING, WE JUST DIDN'T USE THEM TO DEFINE WHO A CANDIDATE IS. ALL SKILLS IN MATCH ANALYSIS!</a:t>
            </a:r>
          </a:p>
          <a:p>
            <a:pPr marL="285750" indent="-285750">
              <a:buFont typeface="Arial,Sans-Serif"/>
              <a:buChar char="•"/>
            </a:pPr>
            <a:endParaRPr lang="en-US">
              <a:cs typeface="+mn-lt"/>
            </a:endParaRPr>
          </a:p>
          <a:p>
            <a:r>
              <a:rPr lang="en-US">
                <a:cs typeface="+mn-lt"/>
              </a:rPr>
              <a:t>XX Check Teaching Examples</a:t>
            </a:r>
          </a:p>
        </p:txBody>
      </p:sp>
      <p:sp>
        <p:nvSpPr>
          <p:cNvPr id="4" name="Slide Number Placeholder 3"/>
          <p:cNvSpPr>
            <a:spLocks noGrp="1"/>
          </p:cNvSpPr>
          <p:nvPr>
            <p:ph type="sldNum" sz="quarter" idx="5"/>
          </p:nvPr>
        </p:nvSpPr>
        <p:spPr/>
        <p:txBody>
          <a:bodyPr/>
          <a:lstStyle/>
          <a:p>
            <a:fld id="{5B8E8C4F-731C-F24D-9A9E-B4D5C84CE44D}" type="slidenum">
              <a:rPr lang="en-US" smtClean="0"/>
              <a:t>34</a:t>
            </a:fld>
            <a:endParaRPr lang="en-US"/>
          </a:p>
        </p:txBody>
      </p:sp>
    </p:spTree>
    <p:extLst>
      <p:ext uri="{BB962C8B-B14F-4D97-AF65-F5344CB8AC3E}">
        <p14:creationId xmlns:p14="http://schemas.microsoft.com/office/powerpoint/2010/main" val="12574830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35</a:t>
            </a:fld>
            <a:endParaRPr lang="en-US"/>
          </a:p>
        </p:txBody>
      </p:sp>
    </p:spTree>
    <p:extLst>
      <p:ext uri="{BB962C8B-B14F-4D97-AF65-F5344CB8AC3E}">
        <p14:creationId xmlns:p14="http://schemas.microsoft.com/office/powerpoint/2010/main" val="828308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36</a:t>
            </a:fld>
            <a:endParaRPr lang="en-US"/>
          </a:p>
        </p:txBody>
      </p:sp>
    </p:spTree>
    <p:extLst>
      <p:ext uri="{BB962C8B-B14F-4D97-AF65-F5344CB8AC3E}">
        <p14:creationId xmlns:p14="http://schemas.microsoft.com/office/powerpoint/2010/main" val="3081789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 non-degree credential includes work experience programs (i.e., apprenticeships), licenses &amp; certifications, and certificates (i.e., nanodegrees, microcredentials, etc.) that do not result in a college (bachelor's, master's or doctoral) or professional degree. </a:t>
            </a:r>
            <a:endParaRPr lang="en-US">
              <a:cs typeface="Calibri"/>
            </a:endParaRPr>
          </a:p>
          <a:p>
            <a:endParaRPr lang="en-US">
              <a:cs typeface="Calibri"/>
            </a:endParaRPr>
          </a:p>
          <a:p>
            <a:endParaRPr lang="en-US">
              <a:cs typeface="Calibri"/>
            </a:endParaRPr>
          </a:p>
          <a:p>
            <a:endParaRPr lang="en-US">
              <a:cs typeface="Calibri"/>
            </a:endParaRPr>
          </a:p>
          <a:p>
            <a:r>
              <a:rPr lang="en-US">
                <a:cs typeface="Calibri"/>
              </a:rPr>
              <a:t>ADD A BULLET TO NO CURRENT DATA</a:t>
            </a:r>
          </a:p>
          <a:p>
            <a:r>
              <a:rPr lang="en-US">
                <a:cs typeface="Calibri"/>
              </a:rPr>
              <a:t>CHANGE TITLE TO WHY STUDY STW?</a:t>
            </a:r>
          </a:p>
          <a:p>
            <a:r>
              <a:rPr lang="en-US">
                <a:cs typeface="Calibri"/>
              </a:rPr>
              <a:t>DELETE TABLE, HAVE BOX POP UP AFTER WITH NO INFO ON THIS</a:t>
            </a:r>
          </a:p>
          <a:p>
            <a:r>
              <a:rPr lang="en-US">
                <a:cs typeface="Calibri"/>
              </a:rPr>
              <a:t>     PIC OF NSB REPORT WITH NO INFO</a:t>
            </a:r>
          </a:p>
          <a:p>
            <a:r>
              <a:rPr lang="en-US">
                <a:cs typeface="Calibri"/>
              </a:rPr>
              <a:t>     Add the data science framework</a:t>
            </a:r>
          </a:p>
          <a:p>
            <a:endParaRPr lang="en-US">
              <a:cs typeface="Calibri"/>
            </a:endParaRPr>
          </a:p>
          <a:p>
            <a:r>
              <a:rPr lang="en-US">
                <a:cs typeface="Calibri"/>
              </a:rPr>
              <a:t>Sallie – why is NCSES looking into this – no current data on this</a:t>
            </a:r>
          </a:p>
          <a:p>
            <a:r>
              <a:rPr lang="en-US">
                <a:cs typeface="Calibri"/>
              </a:rPr>
              <a:t>Stephanie -- n</a:t>
            </a:r>
          </a:p>
          <a:p>
            <a:endParaRPr lang="en-US">
              <a:cs typeface="Calibri"/>
            </a:endParaRPr>
          </a:p>
          <a:p>
            <a:r>
              <a:rPr lang="en-US">
                <a:cs typeface="Calibri"/>
              </a:rPr>
              <a:t>EXAMPLES OF SKILLED TECHNICAL PROFESSIONS INSTEAD OF THIS GRAPH</a:t>
            </a:r>
            <a:endParaRPr lang="en-US"/>
          </a:p>
          <a:p>
            <a:endParaRPr lang="en-US">
              <a:cs typeface="Calibri"/>
            </a:endParaRPr>
          </a:p>
          <a:p>
            <a:r>
              <a:rPr lang="en-US">
                <a:cs typeface="Calibri"/>
              </a:rPr>
              <a:t>If you're not going to explain graph, remove it. It's not essential to your point. Instead, just give some examples of skilled technical world FIELDS and PROFESSIONS</a:t>
            </a:r>
            <a:endParaRPr lang="en-US"/>
          </a:p>
          <a:p>
            <a:endParaRPr lang="en-US">
              <a:cs typeface="Calibri"/>
            </a:endParaRPr>
          </a:p>
          <a:p>
            <a:r>
              <a:rPr lang="en-US">
                <a:cs typeface="Calibri"/>
              </a:rPr>
              <a:t>This graph makes me ask lots of questions—are these just jobs that don't require a bachelor's degree? </a:t>
            </a:r>
          </a:p>
          <a:p>
            <a:endParaRPr lang="en-US">
              <a:cs typeface="Calibri"/>
            </a:endParaRPr>
          </a:p>
          <a:p>
            <a:r>
              <a:rPr lang="en-US">
                <a:cs typeface="Calibri"/>
              </a:rPr>
              <a:t>If you want to talk about this graph and Rothwell, you can say he </a:t>
            </a:r>
            <a:r>
              <a:rPr lang="en-US" err="1">
                <a:cs typeface="Calibri"/>
              </a:rPr>
              <a:t>idnetified</a:t>
            </a:r>
            <a:r>
              <a:rPr lang="en-US">
                <a:cs typeface="Calibri"/>
              </a:rPr>
              <a:t> these positions, but how can we leverage that knowledge to ensure these positions are filled?   </a:t>
            </a:r>
          </a:p>
          <a:p>
            <a:endParaRPr lang="en-US">
              <a:cs typeface="Calibri"/>
            </a:endParaRPr>
          </a:p>
          <a:p>
            <a:r>
              <a:rPr lang="en-US">
                <a:cs typeface="Calibri"/>
              </a:rPr>
              <a:t>Larger axes and labels, minimize text</a:t>
            </a:r>
          </a:p>
          <a:p>
            <a:endParaRPr lang="en-US">
              <a:cs typeface="Calibri"/>
            </a:endParaRPr>
          </a:p>
          <a:p>
            <a:r>
              <a:rPr lang="en-US">
                <a:cs typeface="Calibri"/>
              </a:rPr>
              <a:t>This isn't the same title font as other slides.</a:t>
            </a:r>
          </a:p>
        </p:txBody>
      </p:sp>
      <p:sp>
        <p:nvSpPr>
          <p:cNvPr id="4" name="Slide Number Placeholder 3"/>
          <p:cNvSpPr>
            <a:spLocks noGrp="1"/>
          </p:cNvSpPr>
          <p:nvPr>
            <p:ph type="sldNum" sz="quarter" idx="5"/>
          </p:nvPr>
        </p:nvSpPr>
        <p:spPr/>
        <p:txBody>
          <a:bodyPr/>
          <a:lstStyle/>
          <a:p>
            <a:fld id="{5B8E8C4F-731C-F24D-9A9E-B4D5C84CE44D}" type="slidenum">
              <a:rPr lang="en-US" smtClean="0"/>
              <a:t>4</a:t>
            </a:fld>
            <a:endParaRPr lang="en-US"/>
          </a:p>
        </p:txBody>
      </p:sp>
    </p:spTree>
    <p:extLst>
      <p:ext uri="{BB962C8B-B14F-4D97-AF65-F5344CB8AC3E}">
        <p14:creationId xmlns:p14="http://schemas.microsoft.com/office/powerpoint/2010/main" val="7023288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37</a:t>
            </a:fld>
            <a:endParaRPr lang="en-US"/>
          </a:p>
        </p:txBody>
      </p:sp>
    </p:spTree>
    <p:extLst>
      <p:ext uri="{BB962C8B-B14F-4D97-AF65-F5344CB8AC3E}">
        <p14:creationId xmlns:p14="http://schemas.microsoft.com/office/powerpoint/2010/main" val="28936866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Vicki's comment – add a schematic and more information about how hard it was</a:t>
            </a:r>
          </a:p>
          <a:p>
            <a:r>
              <a:rPr lang="en-US">
                <a:cs typeface="Calibri"/>
              </a:rPr>
              <a:t>       Add a step to filter to STW (WHAT PERCENT ARE STW)</a:t>
            </a:r>
          </a:p>
          <a:p>
            <a:endParaRPr lang="en-US">
              <a:cs typeface="Calibri"/>
            </a:endParaRPr>
          </a:p>
          <a:p>
            <a:r>
              <a:rPr lang="en-US">
                <a:cs typeface="Calibri"/>
              </a:rPr>
              <a:t>Overall 123,862 STW Ads 8.3%</a:t>
            </a:r>
          </a:p>
        </p:txBody>
      </p:sp>
      <p:sp>
        <p:nvSpPr>
          <p:cNvPr id="4" name="Slide Number Placeholder 3"/>
          <p:cNvSpPr>
            <a:spLocks noGrp="1"/>
          </p:cNvSpPr>
          <p:nvPr>
            <p:ph type="sldNum" sz="quarter" idx="5"/>
          </p:nvPr>
        </p:nvSpPr>
        <p:spPr/>
        <p:txBody>
          <a:bodyPr/>
          <a:lstStyle/>
          <a:p>
            <a:fld id="{5B8E8C4F-731C-F24D-9A9E-B4D5C84CE44D}" type="slidenum">
              <a:rPr lang="en-US" smtClean="0"/>
              <a:t>38</a:t>
            </a:fld>
            <a:endParaRPr lang="en-US"/>
          </a:p>
        </p:txBody>
      </p:sp>
    </p:spTree>
    <p:extLst>
      <p:ext uri="{BB962C8B-B14F-4D97-AF65-F5344CB8AC3E}">
        <p14:creationId xmlns:p14="http://schemas.microsoft.com/office/powerpoint/2010/main" val="31646023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WHILE WE DIDN’T SELECT ON SOFT SKILLS WE ALLOWED THEM TO BE IN FOR COMPARISON – STILL OVERSUPPLIED</a:t>
            </a:r>
          </a:p>
          <a:p>
            <a:endParaRPr lang="en-US">
              <a:cs typeface="Calibri"/>
            </a:endParaRPr>
          </a:p>
          <a:p>
            <a:r>
              <a:rPr lang="en-US">
                <a:cs typeface="Calibri"/>
              </a:rPr>
              <a:t>Here, take a second, and explain your axes. The x axis is the proportion of job ads (in orange) or resumes (blue) on the top five hard and soft skills.  Point to each bar as you explain it—if you look at Patient Care here, almost all candidates have that skill, but it's mentioned in under 50% of ads.</a:t>
            </a:r>
          </a:p>
          <a:p>
            <a:endParaRPr lang="en-US">
              <a:cs typeface="Calibri"/>
            </a:endParaRPr>
          </a:p>
          <a:p>
            <a:r>
              <a:rPr lang="en-US">
                <a:cs typeface="Calibri"/>
              </a:rPr>
              <a:t>Note that this across MSAs</a:t>
            </a:r>
          </a:p>
        </p:txBody>
      </p:sp>
      <p:sp>
        <p:nvSpPr>
          <p:cNvPr id="4" name="Slide Number Placeholder 3"/>
          <p:cNvSpPr>
            <a:spLocks noGrp="1"/>
          </p:cNvSpPr>
          <p:nvPr>
            <p:ph type="sldNum" sz="quarter" idx="5"/>
          </p:nvPr>
        </p:nvSpPr>
        <p:spPr/>
        <p:txBody>
          <a:bodyPr/>
          <a:lstStyle/>
          <a:p>
            <a:fld id="{5B8E8C4F-731C-F24D-9A9E-B4D5C84CE44D}" type="slidenum">
              <a:rPr lang="en-US" smtClean="0"/>
              <a:t>39</a:t>
            </a:fld>
            <a:endParaRPr lang="en-US"/>
          </a:p>
        </p:txBody>
      </p:sp>
    </p:spTree>
    <p:extLst>
      <p:ext uri="{BB962C8B-B14F-4D97-AF65-F5344CB8AC3E}">
        <p14:creationId xmlns:p14="http://schemas.microsoft.com/office/powerpoint/2010/main" val="27416168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MOTIVATE why you are talking about mismatch.</a:t>
            </a:r>
            <a:br>
              <a:rPr lang="en-US">
                <a:cs typeface="+mn-lt"/>
              </a:rPr>
            </a:br>
            <a:r>
              <a:rPr lang="en-US"/>
              <a:t>So we know the employers want these skills, and the potential employees have these other set of skills. How can we compare them? We could look at them individually, like above, but different jobs require different combinations. So we came up with a way to measure this "match"</a:t>
            </a:r>
          </a:p>
          <a:p>
            <a:endParaRPr lang="en-US">
              <a:cs typeface="Calibri"/>
            </a:endParaRPr>
          </a:p>
          <a:p>
            <a:r>
              <a:rPr lang="en-US"/>
              <a:t>we look at every job, and the individual skills it required, and calculate the proportion of the requested skills each candidate. Make sure to go through each, not just Job 1. "Job 3 only wants NICU, which our candidate doesn’t have, so they have 0 of the 1 skills asked for—0)</a:t>
            </a:r>
            <a:endParaRPr lang="en-US">
              <a:cs typeface="Calibri"/>
            </a:endParaRPr>
          </a:p>
          <a:p>
            <a:r>
              <a:rPr lang="en-US">
                <a:cs typeface="Calibri"/>
              </a:rPr>
              <a:t>BTW if you're thinking like a statistician, we did 2 matrixes, one for </a:t>
            </a:r>
            <a:r>
              <a:rPr lang="en-US" err="1">
                <a:cs typeface="Calibri"/>
              </a:rPr>
              <a:t>skilll</a:t>
            </a:r>
            <a:r>
              <a:rPr lang="en-US">
                <a:cs typeface="Calibri"/>
              </a:rPr>
              <a:t> </a:t>
            </a:r>
            <a:r>
              <a:rPr lang="en-US" err="1">
                <a:cs typeface="Calibri"/>
              </a:rPr>
              <a:t>prescence</a:t>
            </a:r>
            <a:r>
              <a:rPr lang="en-US">
                <a:cs typeface="Calibri"/>
              </a:rPr>
              <a:t> in job ads, and another for resumes, and did simple matrix multiplication (do not just say "we made matrices and </a:t>
            </a:r>
            <a:r>
              <a:rPr lang="en-US" err="1">
                <a:cs typeface="Calibri"/>
              </a:rPr>
              <a:t>multipled</a:t>
            </a:r>
            <a:r>
              <a:rPr lang="en-US">
                <a:cs typeface="Calibri"/>
              </a:rPr>
              <a:t> them—you need to see what that matrix is. </a:t>
            </a:r>
          </a:p>
          <a:p>
            <a:r>
              <a:rPr lang="en-US"/>
              <a:t>SALLIE REMIND THEM THAT BY NORMALIZING YOU'RE COUNTING FOR NUMBER OF SKILL REQUIREMENT VARIANCE</a:t>
            </a:r>
            <a:endParaRPr lang="en-US">
              <a:cs typeface="Calibri"/>
            </a:endParaRPr>
          </a:p>
          <a:p>
            <a:r>
              <a:rPr lang="en-US"/>
              <a:t>SIMPLE WEIGHTING SCHEME THAT CAN BE ADJUSTED</a:t>
            </a:r>
            <a:endParaRPr lang="en-US">
              <a:cs typeface="Calibri"/>
            </a:endParaRPr>
          </a:p>
          <a:p>
            <a:endParaRPr lang="en-US">
              <a:cs typeface="+mn-lt"/>
            </a:endParaRPr>
          </a:p>
          <a:p>
            <a:r>
              <a:rPr lang="en-US">
                <a:cs typeface="+mn-lt"/>
              </a:rPr>
              <a:t>You can see here that this candidate, who has a lot of skills, actually has a wide variety in her match score to the various positions.....I</a:t>
            </a:r>
          </a:p>
          <a:p>
            <a:endParaRPr lang="en-US">
              <a:cs typeface="+mn-lt"/>
            </a:endParaRPr>
          </a:p>
          <a:p>
            <a:endParaRPr lang="en-US">
              <a:cs typeface="+mn-lt"/>
            </a:endParaRPr>
          </a:p>
          <a:p>
            <a:r>
              <a:rPr lang="en-US">
                <a:cs typeface="+mn-lt"/>
              </a:rPr>
              <a:t>XX Fix animations.</a:t>
            </a:r>
          </a:p>
        </p:txBody>
      </p:sp>
      <p:sp>
        <p:nvSpPr>
          <p:cNvPr id="4" name="Slide Number Placeholder 3"/>
          <p:cNvSpPr>
            <a:spLocks noGrp="1"/>
          </p:cNvSpPr>
          <p:nvPr>
            <p:ph type="sldNum" sz="quarter" idx="5"/>
          </p:nvPr>
        </p:nvSpPr>
        <p:spPr/>
        <p:txBody>
          <a:bodyPr/>
          <a:lstStyle/>
          <a:p>
            <a:fld id="{5B8E8C4F-731C-F24D-9A9E-B4D5C84CE44D}" type="slidenum">
              <a:rPr lang="en-US" smtClean="0"/>
              <a:t>40</a:t>
            </a:fld>
            <a:endParaRPr lang="en-US"/>
          </a:p>
        </p:txBody>
      </p:sp>
    </p:spTree>
    <p:extLst>
      <p:ext uri="{BB962C8B-B14F-4D97-AF65-F5344CB8AC3E}">
        <p14:creationId xmlns:p14="http://schemas.microsoft.com/office/powerpoint/2010/main" val="1116169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Matrix.</a:t>
            </a:r>
          </a:p>
        </p:txBody>
      </p:sp>
      <p:sp>
        <p:nvSpPr>
          <p:cNvPr id="4" name="Slide Number Placeholder 3"/>
          <p:cNvSpPr>
            <a:spLocks noGrp="1"/>
          </p:cNvSpPr>
          <p:nvPr>
            <p:ph type="sldNum" sz="quarter" idx="5"/>
          </p:nvPr>
        </p:nvSpPr>
        <p:spPr/>
        <p:txBody>
          <a:bodyPr/>
          <a:lstStyle/>
          <a:p>
            <a:fld id="{5B8E8C4F-731C-F24D-9A9E-B4D5C84CE44D}" type="slidenum">
              <a:rPr lang="en-US" smtClean="0"/>
              <a:t>41</a:t>
            </a:fld>
            <a:endParaRPr lang="en-US"/>
          </a:p>
        </p:txBody>
      </p:sp>
    </p:spTree>
    <p:extLst>
      <p:ext uri="{BB962C8B-B14F-4D97-AF65-F5344CB8AC3E}">
        <p14:creationId xmlns:p14="http://schemas.microsoft.com/office/powerpoint/2010/main" val="38896125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STEPHANIE - ITS ALMOST A MATCH SCORE—MORE MISMATCH THAN MATCH</a:t>
            </a:r>
          </a:p>
          <a:p>
            <a:endParaRPr lang="en-US">
              <a:cs typeface="Calibri"/>
            </a:endParaRPr>
          </a:p>
          <a:p>
            <a:r>
              <a:rPr lang="en-US">
                <a:cs typeface="Calibri"/>
              </a:rPr>
              <a:t>Put actual numbers of jobs, resumes, skills on slide</a:t>
            </a:r>
          </a:p>
          <a:p>
            <a:endParaRPr lang="en-US">
              <a:cs typeface="Calibri"/>
            </a:endParaRPr>
          </a:p>
          <a:p>
            <a:r>
              <a:rPr lang="en-US">
                <a:cs typeface="Calibri"/>
              </a:rPr>
              <a:t>MOTIVATE why you are talking about mismatch.</a:t>
            </a:r>
            <a:endParaRPr lang="en-US"/>
          </a:p>
          <a:p>
            <a:br>
              <a:rPr lang="en-US">
                <a:cs typeface="+mn-lt"/>
              </a:rPr>
            </a:br>
            <a:r>
              <a:rPr lang="en-US">
                <a:cs typeface="Calibri"/>
              </a:rPr>
              <a:t>So we know the employers want these skills, and the potential employees have these other set of skills. How can we compare them? We could look at them individually, like above, but different jobs require different combinations. So we came up with a way to measure this "mismatch"</a:t>
            </a:r>
          </a:p>
          <a:p>
            <a:endParaRPr lang="en-US">
              <a:cs typeface="Calibri"/>
            </a:endParaRPr>
          </a:p>
          <a:p>
            <a:r>
              <a:rPr lang="en-US">
                <a:cs typeface="Calibri"/>
              </a:rPr>
              <a:t>The explanation here did not make much sense, and I want you guys to focus hard on making it work. It's pretty simple to say we look at every job, and the individual skills it required, and calculate the proportion of the requested skills each candidate has, instead of relying on only matrix algebra. You can still say say this is a table of all skills by all jobs, with a 1 whenever a job requests a skill. Then this is the same, but for resume skills instead of job skills. Then we </a:t>
            </a:r>
            <a:r>
              <a:rPr lang="en-US" err="1">
                <a:cs typeface="Calibri"/>
              </a:rPr>
              <a:t>multipled</a:t>
            </a:r>
            <a:r>
              <a:rPr lang="en-US">
                <a:cs typeface="Calibri"/>
              </a:rPr>
              <a:t>. </a:t>
            </a:r>
            <a:r>
              <a:rPr lang="en-US"/>
              <a:t>  So mismatch is the proportion of skill requested by a job that a candidate can provide. </a:t>
            </a:r>
            <a:br>
              <a:rPr lang="en-US">
                <a:cs typeface="+mn-lt"/>
              </a:rPr>
            </a:br>
            <a:endParaRPr lang="en-US">
              <a:cs typeface="Calibri"/>
            </a:endParaRPr>
          </a:p>
          <a:p>
            <a:endParaRPr lang="en-US">
              <a:cs typeface="Calibri"/>
            </a:endParaRPr>
          </a:p>
          <a:p>
            <a:r>
              <a:rPr lang="en-US">
                <a:cs typeface="Calibri"/>
              </a:rPr>
              <a:t>Let's say it requires 5 skills. We then compare the skills listed in the resume of each candidate to those 5 skills. Here, Resume one has 2 of the 5 skills—so 40% of the requested skills, so Resume 1's mismatch score on Job 1 is .4. </a:t>
            </a:r>
            <a:r>
              <a:rPr lang="en-US"/>
              <a:t>We repeat for each resume and each job, giving us a distribution of mismatch from 0 to 1 for each job ad.</a:t>
            </a:r>
          </a:p>
          <a:p>
            <a:endParaRPr lang="en-US">
              <a:cs typeface="Calibri"/>
            </a:endParaRPr>
          </a:p>
          <a:p>
            <a:r>
              <a:rPr lang="en-US">
                <a:cs typeface="Calibri"/>
              </a:rPr>
              <a:t>Put this on a white background, looks bad with white of photos.</a:t>
            </a:r>
          </a:p>
          <a:p>
            <a:endParaRPr lang="en-US">
              <a:cs typeface="Calibri"/>
            </a:endParaRPr>
          </a:p>
          <a:p>
            <a:r>
              <a:rPr lang="en-US">
                <a:cs typeface="Calibri"/>
              </a:rPr>
              <a:t>Explain both matrix algebra and practical example.</a:t>
            </a:r>
          </a:p>
        </p:txBody>
      </p:sp>
      <p:sp>
        <p:nvSpPr>
          <p:cNvPr id="4" name="Slide Number Placeholder 3"/>
          <p:cNvSpPr>
            <a:spLocks noGrp="1"/>
          </p:cNvSpPr>
          <p:nvPr>
            <p:ph type="sldNum" sz="quarter" idx="5"/>
          </p:nvPr>
        </p:nvSpPr>
        <p:spPr/>
        <p:txBody>
          <a:bodyPr/>
          <a:lstStyle/>
          <a:p>
            <a:fld id="{5B8E8C4F-731C-F24D-9A9E-B4D5C84CE44D}" type="slidenum">
              <a:rPr lang="en-US" smtClean="0"/>
              <a:t>42</a:t>
            </a:fld>
            <a:endParaRPr lang="en-US"/>
          </a:p>
        </p:txBody>
      </p:sp>
    </p:spTree>
    <p:extLst>
      <p:ext uri="{BB962C8B-B14F-4D97-AF65-F5344CB8AC3E}">
        <p14:creationId xmlns:p14="http://schemas.microsoft.com/office/powerpoint/2010/main" val="19417999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There is a lot of variation in match across jobs, because each job asks for different skills in different combinations. So our next step was finding what skills were most needed.</a:t>
            </a:r>
          </a:p>
          <a:p>
            <a:r>
              <a:rPr lang="en-US">
                <a:cs typeface="Calibri"/>
              </a:rPr>
              <a:t>Note on the x axis—there is no order. This is a stacked bar plot, for each job, where each vertical bar is a job.</a:t>
            </a:r>
          </a:p>
          <a:p>
            <a:r>
              <a:rPr lang="en-US" err="1">
                <a:cs typeface="Calibri"/>
              </a:rPr>
              <a:t>Specfic</a:t>
            </a:r>
            <a:r>
              <a:rPr lang="en-US">
                <a:cs typeface="Calibri"/>
              </a:rPr>
              <a:t> notes to make—orange is 0%---disjointed. Blue means its filled, and the darker the blue, the better the fit.</a:t>
            </a:r>
          </a:p>
          <a:p>
            <a:r>
              <a:rPr lang="en-US">
                <a:cs typeface="Calibri"/>
              </a:rPr>
              <a:t>Slow down and explain the axis, then the colors, point to the bars. Hold off on your example until then</a:t>
            </a:r>
          </a:p>
          <a:p>
            <a:r>
              <a:rPr lang="en-US">
                <a:cs typeface="Calibri"/>
              </a:rPr>
              <a:t>"There are a lot of jobs where the vast majority of resumes have none of the </a:t>
            </a:r>
            <a:r>
              <a:rPr lang="en-US" err="1">
                <a:cs typeface="Calibri"/>
              </a:rPr>
              <a:t>skils</a:t>
            </a:r>
            <a:r>
              <a:rPr lang="en-US">
                <a:cs typeface="Calibri"/>
              </a:rPr>
              <a:t> requested., esp. If there aren't many skills </a:t>
            </a:r>
            <a:r>
              <a:rPr lang="en-US" err="1">
                <a:cs typeface="Calibri"/>
              </a:rPr>
              <a:t>requesteed</a:t>
            </a:r>
            <a:r>
              <a:rPr lang="en-US">
                <a:cs typeface="Calibri"/>
              </a:rPr>
              <a:t>. </a:t>
            </a:r>
          </a:p>
          <a:p>
            <a:r>
              <a:rPr lang="en-US">
                <a:cs typeface="Calibri"/>
              </a:rPr>
              <a:t>      Emphasize that there is undersupply</a:t>
            </a:r>
          </a:p>
          <a:p>
            <a:endParaRPr lang="en-US">
              <a:cs typeface="Calibri"/>
            </a:endParaRPr>
          </a:p>
          <a:p>
            <a:r>
              <a:rPr lang="en-US">
                <a:cs typeface="Calibri"/>
              </a:rPr>
              <a:t>These jobs look different!!! They have different distributions of match scores, even though they pull from the same pool of candidates!!! So that means the jobs are different from each other. So how do we know what skills are most needed.</a:t>
            </a:r>
          </a:p>
        </p:txBody>
      </p:sp>
      <p:sp>
        <p:nvSpPr>
          <p:cNvPr id="4" name="Slide Number Placeholder 3"/>
          <p:cNvSpPr>
            <a:spLocks noGrp="1"/>
          </p:cNvSpPr>
          <p:nvPr>
            <p:ph type="sldNum" sz="quarter" idx="5"/>
          </p:nvPr>
        </p:nvSpPr>
        <p:spPr/>
        <p:txBody>
          <a:bodyPr/>
          <a:lstStyle/>
          <a:p>
            <a:fld id="{5B8E8C4F-731C-F24D-9A9E-B4D5C84CE44D}" type="slidenum">
              <a:rPr lang="en-US" smtClean="0"/>
              <a:t>43</a:t>
            </a:fld>
            <a:endParaRPr lang="en-US"/>
          </a:p>
        </p:txBody>
      </p:sp>
    </p:spTree>
    <p:extLst>
      <p:ext uri="{BB962C8B-B14F-4D97-AF65-F5344CB8AC3E}">
        <p14:creationId xmlns:p14="http://schemas.microsoft.com/office/powerpoint/2010/main" val="26917098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E8C4F-731C-F24D-9A9E-B4D5C84CE44D}" type="slidenum">
              <a:rPr lang="en-US" smtClean="0"/>
              <a:t>44</a:t>
            </a:fld>
            <a:endParaRPr lang="en-US"/>
          </a:p>
        </p:txBody>
      </p:sp>
    </p:spTree>
    <p:extLst>
      <p:ext uri="{BB962C8B-B14F-4D97-AF65-F5344CB8AC3E}">
        <p14:creationId xmlns:p14="http://schemas.microsoft.com/office/powerpoint/2010/main" val="37862296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EXPLAIN HOW YOU CALCULATED AVERAGE CHANGE (BY GIVING EVERYONE THE SKILL)</a:t>
            </a:r>
          </a:p>
          <a:p>
            <a:r>
              <a:rPr lang="en-US">
                <a:cs typeface="Calibri"/>
              </a:rPr>
              <a:t>       -PATIENT CARE IS NOT A DISCRIMINATOR</a:t>
            </a:r>
          </a:p>
          <a:p>
            <a:r>
              <a:rPr lang="en-US">
                <a:cs typeface="Calibri"/>
              </a:rPr>
              <a:t>       -PLANNING AND PROBLEM SOLVING</a:t>
            </a:r>
          </a:p>
          <a:p>
            <a:endParaRPr lang="en-US" dirty="0">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45</a:t>
            </a:fld>
            <a:endParaRPr lang="en-US"/>
          </a:p>
        </p:txBody>
      </p:sp>
    </p:spTree>
    <p:extLst>
      <p:ext uri="{BB962C8B-B14F-4D97-AF65-F5344CB8AC3E}">
        <p14:creationId xmlns:p14="http://schemas.microsoft.com/office/powerpoint/2010/main" val="28326643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SALLIE THINKS TAKE OUT THE COLORS, ADD STANDARD DEVIATIONS</a:t>
            </a:r>
            <a:endParaRPr lang="en-US" dirty="0"/>
          </a:p>
          <a:p>
            <a:r>
              <a:rPr lang="en-US" dirty="0">
                <a:cs typeface="Calibri"/>
              </a:rPr>
              <a:t>Went skill by skill, and recalculated the match scores for each person so that they had that skill. Y is the change in the match score if suddenly all the candidates had that skill.</a:t>
            </a:r>
          </a:p>
          <a:p>
            <a:endParaRPr lang="en-US" dirty="0">
              <a:cs typeface="Calibri"/>
            </a:endParaRPr>
          </a:p>
          <a:p>
            <a:r>
              <a:rPr lang="en-US" dirty="0">
                <a:cs typeface="Calibri"/>
              </a:rPr>
              <a:t>NOT that we don't need that skill or that we have enough of it, but that we are well-trained and most have it.</a:t>
            </a:r>
          </a:p>
          <a:p>
            <a:endParaRPr lang="en-US" dirty="0">
              <a:cs typeface="Calibri"/>
            </a:endParaRPr>
          </a:p>
          <a:p>
            <a:r>
              <a:rPr lang="en-US" dirty="0">
                <a:cs typeface="Calibri"/>
              </a:rPr>
              <a:t>Clarify here that we are including soft skills.</a:t>
            </a:r>
          </a:p>
          <a:p>
            <a:endParaRPr lang="en-US" dirty="0">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46</a:t>
            </a:fld>
            <a:endParaRPr lang="en-US"/>
          </a:p>
        </p:txBody>
      </p:sp>
    </p:spTree>
    <p:extLst>
      <p:ext uri="{BB962C8B-B14F-4D97-AF65-F5344CB8AC3E}">
        <p14:creationId xmlns:p14="http://schemas.microsoft.com/office/powerpoint/2010/main" val="3289860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This research uses the Burning Glass Technologies (BGT) job-ad and resume data, identified in our Data Discovery process, to </a:t>
            </a:r>
            <a:r>
              <a:rPr lang="en-US" sz="1200" kern="1200" err="1">
                <a:solidFill>
                  <a:schemeClr val="tx1"/>
                </a:solidFill>
                <a:effectLst/>
                <a:latin typeface="+mn-lt"/>
                <a:ea typeface="+mn-ea"/>
                <a:cs typeface="+mn-cs"/>
              </a:rPr>
              <a:t>fillin</a:t>
            </a:r>
            <a:r>
              <a:rPr lang="en-US" sz="1200" kern="1200">
                <a:solidFill>
                  <a:schemeClr val="tx1"/>
                </a:solidFill>
                <a:effectLst/>
                <a:latin typeface="+mn-lt"/>
                <a:ea typeface="+mn-ea"/>
                <a:cs typeface="+mn-cs"/>
              </a:rPr>
              <a:t> this data gap.</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 non-degree credential includes work experience programs (i.e., apprenticeships), licenses &amp; certifications, and certificates (i.e., nanodegrees, </a:t>
            </a:r>
            <a:r>
              <a:rPr lang="en-US" sz="1200" kern="1200" err="1">
                <a:solidFill>
                  <a:schemeClr val="tx1"/>
                </a:solidFill>
                <a:effectLst/>
                <a:latin typeface="+mn-lt"/>
                <a:ea typeface="+mn-ea"/>
                <a:cs typeface="+mn-cs"/>
              </a:rPr>
              <a:t>microcredentials</a:t>
            </a:r>
            <a:r>
              <a:rPr lang="en-US" sz="1200" kern="1200">
                <a:solidFill>
                  <a:schemeClr val="tx1"/>
                </a:solidFill>
                <a:effectLst/>
                <a:latin typeface="+mn-lt"/>
                <a:ea typeface="+mn-ea"/>
                <a:cs typeface="+mn-cs"/>
              </a:rPr>
              <a:t>, etc.) that do not result in a college (bachelor's, master's or doctoral) or professional degree. </a:t>
            </a:r>
            <a:endParaRPr lang="en-US">
              <a:cs typeface="Calibri"/>
            </a:endParaRPr>
          </a:p>
          <a:p>
            <a:endParaRPr lang="en-US">
              <a:cs typeface="Calibri"/>
            </a:endParaRPr>
          </a:p>
          <a:p>
            <a:r>
              <a:rPr lang="en-US">
                <a:cs typeface="Calibri"/>
              </a:rPr>
              <a:t>DELETE TABLE, HAVE BOX POP UP AFTER WITH NO INFO ON THIS</a:t>
            </a:r>
          </a:p>
          <a:p>
            <a:r>
              <a:rPr lang="en-US">
                <a:cs typeface="Calibri"/>
              </a:rPr>
              <a:t>     PIC OF NSB REPORT WITH NO INFO</a:t>
            </a:r>
          </a:p>
          <a:p>
            <a:r>
              <a:rPr lang="en-US">
                <a:cs typeface="Calibri"/>
              </a:rPr>
              <a:t>     Add the data science framework</a:t>
            </a:r>
          </a:p>
          <a:p>
            <a:endParaRPr lang="en-US">
              <a:cs typeface="Calibri"/>
            </a:endParaRPr>
          </a:p>
          <a:p>
            <a:r>
              <a:rPr lang="en-US">
                <a:cs typeface="Calibri"/>
              </a:rPr>
              <a:t>Sallie – why is NCSES looking into this – no current data on this</a:t>
            </a:r>
          </a:p>
        </p:txBody>
      </p:sp>
      <p:sp>
        <p:nvSpPr>
          <p:cNvPr id="4" name="Slide Number Placeholder 3"/>
          <p:cNvSpPr>
            <a:spLocks noGrp="1"/>
          </p:cNvSpPr>
          <p:nvPr>
            <p:ph type="sldNum" sz="quarter" idx="5"/>
          </p:nvPr>
        </p:nvSpPr>
        <p:spPr/>
        <p:txBody>
          <a:bodyPr/>
          <a:lstStyle/>
          <a:p>
            <a:fld id="{5B8E8C4F-731C-F24D-9A9E-B4D5C84CE44D}" type="slidenum">
              <a:rPr lang="en-US" smtClean="0"/>
              <a:t>5</a:t>
            </a:fld>
            <a:endParaRPr lang="en-US"/>
          </a:p>
        </p:txBody>
      </p:sp>
    </p:spTree>
    <p:extLst>
      <p:ext uri="{BB962C8B-B14F-4D97-AF65-F5344CB8AC3E}">
        <p14:creationId xmlns:p14="http://schemas.microsoft.com/office/powerpoint/2010/main" val="28696966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Okay, so we identified skill mismatch, which helps up see what education opportunities need to be provided in these areas to resolve the mismatch. Our previous analysis identified that critical care nursing is a highly important skill that could make a big difference in the qualifications of applicants to these positions. Where can applicants get this skill?</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48</a:t>
            </a:fld>
            <a:endParaRPr lang="en-US"/>
          </a:p>
        </p:txBody>
      </p:sp>
    </p:spTree>
    <p:extLst>
      <p:ext uri="{BB962C8B-B14F-4D97-AF65-F5344CB8AC3E}">
        <p14:creationId xmlns:p14="http://schemas.microsoft.com/office/powerpoint/2010/main" val="33279348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49</a:t>
            </a:fld>
            <a:endParaRPr lang="en-US"/>
          </a:p>
        </p:txBody>
      </p:sp>
    </p:spTree>
    <p:extLst>
      <p:ext uri="{BB962C8B-B14F-4D97-AF65-F5344CB8AC3E}">
        <p14:creationId xmlns:p14="http://schemas.microsoft.com/office/powerpoint/2010/main" val="14001042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a:p>
            <a:r>
              <a:rPr lang="en-US">
                <a:cs typeface="Calibri"/>
              </a:rPr>
              <a:t>Less text—you can give yourself queues, not full sentences. No one will remember these acronyms—simplify to "Virginia community colleges and </a:t>
            </a:r>
            <a:r>
              <a:rPr lang="en-US" err="1">
                <a:cs typeface="Calibri"/>
              </a:rPr>
              <a:t>universties</a:t>
            </a:r>
            <a:r>
              <a:rPr lang="en-US">
                <a:cs typeface="Calibri"/>
              </a:rPr>
              <a:t>" You can provide some background on what it takes to be a RN or APRN. Also does this mean we needed to be looking at whether applicants had a CCRN for CCN positions, rather than critical skills?</a:t>
            </a:r>
            <a:endParaRPr lang="en-US"/>
          </a:p>
          <a:p>
            <a:endParaRPr lang="en-US">
              <a:cs typeface="Calibri"/>
            </a:endParaRPr>
          </a:p>
          <a:p>
            <a:r>
              <a:rPr lang="en-US">
                <a:cs typeface="Calibri"/>
              </a:rPr>
              <a:t>Animate or minimize text.</a:t>
            </a:r>
          </a:p>
        </p:txBody>
      </p:sp>
      <p:sp>
        <p:nvSpPr>
          <p:cNvPr id="4" name="Slide Number Placeholder 3"/>
          <p:cNvSpPr>
            <a:spLocks noGrp="1"/>
          </p:cNvSpPr>
          <p:nvPr>
            <p:ph type="sldNum" sz="quarter" idx="5"/>
          </p:nvPr>
        </p:nvSpPr>
        <p:spPr/>
        <p:txBody>
          <a:bodyPr/>
          <a:lstStyle/>
          <a:p>
            <a:fld id="{5B8E8C4F-731C-F24D-9A9E-B4D5C84CE44D}" type="slidenum">
              <a:rPr lang="en-US" smtClean="0"/>
              <a:t>50</a:t>
            </a:fld>
            <a:endParaRPr lang="en-US"/>
          </a:p>
        </p:txBody>
      </p:sp>
    </p:spTree>
    <p:extLst>
      <p:ext uri="{BB962C8B-B14F-4D97-AF65-F5344CB8AC3E}">
        <p14:creationId xmlns:p14="http://schemas.microsoft.com/office/powerpoint/2010/main" val="16976202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a:p>
            <a:r>
              <a:rPr lang="en-US">
                <a:cs typeface="Calibri"/>
              </a:rPr>
              <a:t>In the future we could consider radius rather than MSA</a:t>
            </a:r>
          </a:p>
          <a:p>
            <a:r>
              <a:rPr lang="en-US">
                <a:cs typeface="Calibri"/>
              </a:rPr>
              <a:t>get info about how many people can graduate, </a:t>
            </a:r>
            <a:r>
              <a:rPr lang="en-US" err="1">
                <a:cs typeface="Calibri"/>
              </a:rPr>
              <a:t>costT</a:t>
            </a:r>
          </a:p>
          <a:p>
            <a:r>
              <a:rPr lang="en-US">
                <a:cs typeface="Calibri"/>
              </a:rPr>
              <a:t>C</a:t>
            </a:r>
            <a:endParaRPr lang="en-US"/>
          </a:p>
          <a:p>
            <a:endParaRPr lang="en-US">
              <a:cs typeface="Calibri"/>
            </a:endParaRPr>
          </a:p>
          <a:p>
            <a:r>
              <a:rPr lang="en-US">
                <a:cs typeface="Calibri"/>
              </a:rPr>
              <a:t>SALLIE- SAY THAT THERE ARE SEVERAL PLACES IN ROANOKE – staying within MSAs might not be an option</a:t>
            </a:r>
          </a:p>
          <a:p>
            <a:r>
              <a:rPr lang="en-US">
                <a:cs typeface="Calibri"/>
              </a:rPr>
              <a:t>       JUST JUMPS TO THE CONCLUSIONS, </a:t>
            </a:r>
          </a:p>
          <a:p>
            <a:r>
              <a:rPr lang="en-US">
                <a:cs typeface="Calibri"/>
              </a:rPr>
              <a:t>       Maybe add another slide with next steps</a:t>
            </a:r>
          </a:p>
          <a:p>
            <a:r>
              <a:rPr lang="en-US">
                <a:cs typeface="Calibri"/>
              </a:rPr>
              <a:t>CALVIN – REALLY EMPHASIZE ASSOCIATE DEGREES ONLY</a:t>
            </a: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51</a:t>
            </a:fld>
            <a:endParaRPr lang="en-US"/>
          </a:p>
        </p:txBody>
      </p:sp>
    </p:spTree>
    <p:extLst>
      <p:ext uri="{BB962C8B-B14F-4D97-AF65-F5344CB8AC3E}">
        <p14:creationId xmlns:p14="http://schemas.microsoft.com/office/powerpoint/2010/main" val="8193292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Other educational opportunities, note the limits of the current approach</a:t>
            </a:r>
          </a:p>
        </p:txBody>
      </p:sp>
      <p:sp>
        <p:nvSpPr>
          <p:cNvPr id="4" name="Slide Number Placeholder 3"/>
          <p:cNvSpPr>
            <a:spLocks noGrp="1"/>
          </p:cNvSpPr>
          <p:nvPr>
            <p:ph type="sldNum" sz="quarter" idx="5"/>
          </p:nvPr>
        </p:nvSpPr>
        <p:spPr/>
        <p:txBody>
          <a:bodyPr/>
          <a:lstStyle/>
          <a:p>
            <a:fld id="{5B8E8C4F-731C-F24D-9A9E-B4D5C84CE44D}" type="slidenum">
              <a:rPr lang="en-US" smtClean="0"/>
              <a:t>52</a:t>
            </a:fld>
            <a:endParaRPr lang="en-US"/>
          </a:p>
        </p:txBody>
      </p:sp>
    </p:spTree>
    <p:extLst>
      <p:ext uri="{BB962C8B-B14F-4D97-AF65-F5344CB8AC3E}">
        <p14:creationId xmlns:p14="http://schemas.microsoft.com/office/powerpoint/2010/main" val="7020218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just recap method, recap results on conclusion slides.</a:t>
            </a:r>
          </a:p>
          <a:p>
            <a:endParaRPr lang="en-US">
              <a:cs typeface="Calibri"/>
            </a:endParaRPr>
          </a:p>
          <a:p>
            <a:r>
              <a:rPr lang="en-US">
                <a:cs typeface="Calibri"/>
              </a:rPr>
              <a:t>Additional notes: Look at neonatal intensive care training opportunities as well. Josh wants to know mismatch in skills on other job types. </a:t>
            </a:r>
            <a:endParaRPr lang="en-US"/>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53</a:t>
            </a:fld>
            <a:endParaRPr lang="en-US"/>
          </a:p>
        </p:txBody>
      </p:sp>
    </p:spTree>
    <p:extLst>
      <p:ext uri="{BB962C8B-B14F-4D97-AF65-F5344CB8AC3E}">
        <p14:creationId xmlns:p14="http://schemas.microsoft.com/office/powerpoint/2010/main" val="27589659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MAYBE CALL BACK TO THE SUPPLY</a:t>
            </a:r>
            <a:endParaRPr lang="en-US"/>
          </a:p>
          <a:p>
            <a:endParaRPr lang="en-US">
              <a:cs typeface="Calibri"/>
            </a:endParaRPr>
          </a:p>
          <a:p>
            <a:r>
              <a:rPr lang="en-US">
                <a:cs typeface="Calibri"/>
              </a:rPr>
              <a:t>Animations here</a:t>
            </a:r>
            <a:endParaRPr lang="en-US"/>
          </a:p>
          <a:p>
            <a:r>
              <a:rPr lang="en-US"/>
              <a:t>, skills are better aligned in Blacksburg</a:t>
            </a:r>
            <a:endParaRPr lang="en-US">
              <a:cs typeface="Calibri"/>
            </a:endParaRPr>
          </a:p>
          <a:p>
            <a:r>
              <a:rPr lang="en-US">
                <a:cs typeface="Calibri"/>
              </a:rPr>
              <a:t>Practice this slide!</a:t>
            </a:r>
          </a:p>
          <a:p>
            <a:r>
              <a:rPr lang="en-US">
                <a:cs typeface="Calibri"/>
              </a:rPr>
              <a:t>Maybe say that, because the formal educational opportunities are available, we should be encouraging people to </a:t>
            </a:r>
          </a:p>
          <a:p>
            <a:r>
              <a:rPr lang="en-US">
                <a:cs typeface="Calibri"/>
              </a:rPr>
              <a:t>If we want to say theres an undersupply, that needs to be made a point prior in the presentation.</a:t>
            </a:r>
          </a:p>
        </p:txBody>
      </p:sp>
      <p:sp>
        <p:nvSpPr>
          <p:cNvPr id="4" name="Slide Number Placeholder 3"/>
          <p:cNvSpPr>
            <a:spLocks noGrp="1"/>
          </p:cNvSpPr>
          <p:nvPr>
            <p:ph type="sldNum" sz="quarter" idx="5"/>
          </p:nvPr>
        </p:nvSpPr>
        <p:spPr/>
        <p:txBody>
          <a:bodyPr/>
          <a:lstStyle/>
          <a:p>
            <a:fld id="{5B8E8C4F-731C-F24D-9A9E-B4D5C84CE44D}" type="slidenum">
              <a:rPr lang="en-US" smtClean="0"/>
              <a:t>54</a:t>
            </a:fld>
            <a:endParaRPr lang="en-US"/>
          </a:p>
        </p:txBody>
      </p:sp>
    </p:spTree>
    <p:extLst>
      <p:ext uri="{BB962C8B-B14F-4D97-AF65-F5344CB8AC3E}">
        <p14:creationId xmlns:p14="http://schemas.microsoft.com/office/powerpoint/2010/main" val="9367763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Vicki's comment – add a schematic and more information about how hard it was</a:t>
            </a:r>
          </a:p>
          <a:p>
            <a:r>
              <a:rPr lang="en-US">
                <a:cs typeface="Calibri"/>
              </a:rPr>
              <a:t>       Add a step to filter to STW (WHAT PERCENT ARE STW)</a:t>
            </a:r>
          </a:p>
          <a:p>
            <a:endParaRPr lang="en-US">
              <a:cs typeface="Calibri"/>
            </a:endParaRPr>
          </a:p>
          <a:p>
            <a:r>
              <a:rPr lang="en-US">
                <a:cs typeface="Calibri"/>
              </a:rPr>
              <a:t>Overall 123,862 STW Ads 8.3%</a:t>
            </a:r>
          </a:p>
        </p:txBody>
      </p:sp>
      <p:sp>
        <p:nvSpPr>
          <p:cNvPr id="4" name="Slide Number Placeholder 3"/>
          <p:cNvSpPr>
            <a:spLocks noGrp="1"/>
          </p:cNvSpPr>
          <p:nvPr>
            <p:ph type="sldNum" sz="quarter" idx="5"/>
          </p:nvPr>
        </p:nvSpPr>
        <p:spPr/>
        <p:txBody>
          <a:bodyPr/>
          <a:lstStyle/>
          <a:p>
            <a:fld id="{5B8E8C4F-731C-F24D-9A9E-B4D5C84CE44D}" type="slidenum">
              <a:rPr lang="en-US" smtClean="0"/>
              <a:t>62</a:t>
            </a:fld>
            <a:endParaRPr lang="en-US"/>
          </a:p>
        </p:txBody>
      </p:sp>
    </p:spTree>
    <p:extLst>
      <p:ext uri="{BB962C8B-B14F-4D97-AF65-F5344CB8AC3E}">
        <p14:creationId xmlns:p14="http://schemas.microsoft.com/office/powerpoint/2010/main" val="31945615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63</a:t>
            </a:fld>
            <a:endParaRPr lang="en-US"/>
          </a:p>
        </p:txBody>
      </p:sp>
    </p:spTree>
    <p:extLst>
      <p:ext uri="{BB962C8B-B14F-4D97-AF65-F5344CB8AC3E}">
        <p14:creationId xmlns:p14="http://schemas.microsoft.com/office/powerpoint/2010/main" val="32715483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Vicki's comment – add a schematic and more information about how hard it was</a:t>
            </a:r>
          </a:p>
          <a:p>
            <a:r>
              <a:rPr lang="en-US">
                <a:cs typeface="Calibri"/>
              </a:rPr>
              <a:t>       Add a step to filter to STW (WHAT PERCENT ARE STW)</a:t>
            </a:r>
          </a:p>
          <a:p>
            <a:endParaRPr lang="en-US">
              <a:cs typeface="Calibri"/>
            </a:endParaRPr>
          </a:p>
          <a:p>
            <a:r>
              <a:rPr lang="en-US">
                <a:cs typeface="Calibri"/>
              </a:rPr>
              <a:t>Overall 123,862 STW Ads 8.3%</a:t>
            </a:r>
          </a:p>
        </p:txBody>
      </p:sp>
      <p:sp>
        <p:nvSpPr>
          <p:cNvPr id="4" name="Slide Number Placeholder 3"/>
          <p:cNvSpPr>
            <a:spLocks noGrp="1"/>
          </p:cNvSpPr>
          <p:nvPr>
            <p:ph type="sldNum" sz="quarter" idx="5"/>
          </p:nvPr>
        </p:nvSpPr>
        <p:spPr/>
        <p:txBody>
          <a:bodyPr/>
          <a:lstStyle/>
          <a:p>
            <a:fld id="{5B8E8C4F-731C-F24D-9A9E-B4D5C84CE44D}" type="slidenum">
              <a:rPr lang="en-US" smtClean="0"/>
              <a:t>64</a:t>
            </a:fld>
            <a:endParaRPr lang="en-US"/>
          </a:p>
        </p:txBody>
      </p:sp>
    </p:spTree>
    <p:extLst>
      <p:ext uri="{BB962C8B-B14F-4D97-AF65-F5344CB8AC3E}">
        <p14:creationId xmlns:p14="http://schemas.microsoft.com/office/powerpoint/2010/main" val="1742664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pPr>
            <a:r>
              <a:rPr lang="en-US">
                <a:cs typeface="Calibri"/>
              </a:rPr>
              <a:t>Can we understand skills form these data sources – data useful? Is there existing data to answer these questions?</a:t>
            </a:r>
          </a:p>
          <a:p>
            <a:pPr>
              <a:spcBef>
                <a:spcPct val="20000"/>
              </a:spcBef>
            </a:pPr>
            <a:r>
              <a:rPr lang="en-US">
                <a:cs typeface="Calibri"/>
              </a:rPr>
              <a:t>Can we evaluate match between demand and supply?</a:t>
            </a:r>
          </a:p>
          <a:p>
            <a:pPr>
              <a:spcBef>
                <a:spcPct val="20000"/>
              </a:spcBef>
            </a:pPr>
            <a:endParaRPr lang="en-US">
              <a:cs typeface="Calibri"/>
            </a:endParaRPr>
          </a:p>
          <a:p>
            <a:pPr>
              <a:spcBef>
                <a:spcPct val="20000"/>
              </a:spcBef>
            </a:pPr>
            <a:r>
              <a:rPr lang="en-US">
                <a:cs typeface="Calibri"/>
              </a:rPr>
              <a:t>Vicki's comments</a:t>
            </a:r>
            <a:endParaRPr lang="en-US"/>
          </a:p>
          <a:p>
            <a:pPr>
              <a:spcBef>
                <a:spcPct val="20000"/>
              </a:spcBef>
            </a:pPr>
            <a:r>
              <a:rPr lang="en-US">
                <a:cs typeface="Calibri"/>
              </a:rPr>
              <a:t>-delete first one</a:t>
            </a:r>
          </a:p>
          <a:p>
            <a:pPr>
              <a:spcBef>
                <a:spcPct val="20000"/>
              </a:spcBef>
            </a:pPr>
            <a:r>
              <a:rPr lang="en-US">
                <a:cs typeface="Calibri"/>
              </a:rPr>
              <a:t>-want a proof of concept of supply, and demand – can we understand supply and demand within these two msa's,require linking them</a:t>
            </a:r>
          </a:p>
          <a:p>
            <a:pPr>
              <a:spcBef>
                <a:spcPct val="20000"/>
              </a:spcBef>
            </a:pPr>
            <a:r>
              <a:rPr lang="en-US">
                <a:cs typeface="Calibri"/>
              </a:rPr>
              <a:t>-next steps</a:t>
            </a:r>
          </a:p>
        </p:txBody>
      </p:sp>
      <p:sp>
        <p:nvSpPr>
          <p:cNvPr id="4" name="Slide Number Placeholder 3"/>
          <p:cNvSpPr>
            <a:spLocks noGrp="1"/>
          </p:cNvSpPr>
          <p:nvPr>
            <p:ph type="sldNum" sz="quarter" idx="5"/>
          </p:nvPr>
        </p:nvSpPr>
        <p:spPr/>
        <p:txBody>
          <a:bodyPr/>
          <a:lstStyle/>
          <a:p>
            <a:fld id="{5B8E8C4F-731C-F24D-9A9E-B4D5C84CE44D}" type="slidenum">
              <a:rPr lang="en-US" smtClean="0"/>
              <a:t>6</a:t>
            </a:fld>
            <a:endParaRPr lang="en-US"/>
          </a:p>
        </p:txBody>
      </p:sp>
    </p:spTree>
    <p:extLst>
      <p:ext uri="{BB962C8B-B14F-4D97-AF65-F5344CB8AC3E}">
        <p14:creationId xmlns:p14="http://schemas.microsoft.com/office/powerpoint/2010/main" val="35845735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Two flow charts is harder to understand than 1, and this chart is introducing all the data at once before talking about it. Why is education not blue? Why are some boxes outlined in blue and others in gray?  I would not try to cram all this in right here—maybe wait until you introduce all the pieces.</a:t>
            </a:r>
          </a:p>
          <a:p>
            <a:endParaRPr lang="en-US">
              <a:cs typeface="Calibri"/>
            </a:endParaRPr>
          </a:p>
          <a:p>
            <a:r>
              <a:rPr lang="en-US">
                <a:cs typeface="Calibri"/>
              </a:rPr>
              <a:t>These questions also aren't mirrored on the other slides: </a:t>
            </a:r>
          </a:p>
          <a:p>
            <a:r>
              <a:rPr lang="en-US"/>
              <a:t>What skilled technical positions are available? What skills are required for those jobs?</a:t>
            </a:r>
          </a:p>
          <a:p>
            <a:r>
              <a:rPr lang="en-US"/>
              <a:t>What skills do local workers already have?</a:t>
            </a:r>
          </a:p>
          <a:p>
            <a:r>
              <a:rPr lang="en-US"/>
              <a:t>Where can residents train for skilled technical positions?</a:t>
            </a:r>
          </a:p>
          <a:p>
            <a:r>
              <a:rPr lang="en-US"/>
              <a:t>Do the skills required by the job market match the skills of the local workforce?</a:t>
            </a:r>
          </a:p>
          <a:p>
            <a:r>
              <a:rPr lang="en-US"/>
              <a:t>Do local educational opportunities prepare workers for in-demand local jobs?</a:t>
            </a: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65</a:t>
            </a:fld>
            <a:endParaRPr lang="en-US"/>
          </a:p>
        </p:txBody>
      </p:sp>
    </p:spTree>
    <p:extLst>
      <p:ext uri="{BB962C8B-B14F-4D97-AF65-F5344CB8AC3E}">
        <p14:creationId xmlns:p14="http://schemas.microsoft.com/office/powerpoint/2010/main" val="7132271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MOTIVATE why you are talking about mismatch.</a:t>
            </a:r>
          </a:p>
          <a:p>
            <a:br>
              <a:rPr lang="en-US">
                <a:cs typeface="+mn-lt"/>
              </a:rPr>
            </a:br>
            <a:r>
              <a:rPr lang="en-US">
                <a:cs typeface="Calibri"/>
              </a:rPr>
              <a:t>So we know the employers want these skills, and the potential employees have these other set of skills. How can we compare them? We could look at them individually, like above, but different jobs require different combinations. So we came up with a way to measure this "mismatch"</a:t>
            </a:r>
          </a:p>
          <a:p>
            <a:endParaRPr lang="en-US">
              <a:cs typeface="Calibri"/>
            </a:endParaRPr>
          </a:p>
          <a:p>
            <a:r>
              <a:rPr lang="en-US">
                <a:cs typeface="Calibri"/>
              </a:rPr>
              <a:t>The explanation here did not make much sense, and I want you guys to focus hard on making it work. It's pretty simple to say we look at every job, and the individual skills it required, and calculate the proportion of the requested skills each candidate has, instead of relying on only matrix algebra. You can still say say this is a table of all skills by all jobs, with a 1 whenever a job requests a skill. Then this is the same, but for resume skills instead of job skills. Then we multipled. </a:t>
            </a:r>
            <a:r>
              <a:rPr lang="en-US"/>
              <a:t>  So mismatch is the proportion of skill requested by a job that a candidate can provide. </a:t>
            </a:r>
            <a:br>
              <a:rPr lang="en-US">
                <a:cs typeface="+mn-lt"/>
              </a:rPr>
            </a:br>
            <a:endParaRPr lang="en-US">
              <a:cs typeface="Calibri"/>
            </a:endParaRPr>
          </a:p>
          <a:p>
            <a:endParaRPr lang="en-US">
              <a:cs typeface="Calibri"/>
            </a:endParaRPr>
          </a:p>
          <a:p>
            <a:r>
              <a:rPr lang="en-US">
                <a:cs typeface="Calibri"/>
              </a:rPr>
              <a:t>Let's say it requires 5 skills. We then compare the skills listed in the resume of each candidate to those 5 skills. Here, Resume one has 2 of the 5 skills—so 40% of the requested skills, so Resume 1's mismatch score on Job 1 is .4. </a:t>
            </a:r>
            <a:r>
              <a:rPr lang="en-US"/>
              <a:t>We repeat for each resume and each job, giving us a distribution of mismatch from 0 to 1 for each job ad.</a:t>
            </a:r>
          </a:p>
          <a:p>
            <a:endParaRPr lang="en-US">
              <a:cs typeface="Calibri"/>
            </a:endParaRPr>
          </a:p>
          <a:p>
            <a:r>
              <a:rPr lang="en-US">
                <a:cs typeface="Calibri"/>
              </a:rPr>
              <a:t>Put this on a white background, looks bad with white of photos.</a:t>
            </a:r>
          </a:p>
          <a:p>
            <a:endParaRPr lang="en-US">
              <a:cs typeface="Calibri"/>
            </a:endParaRPr>
          </a:p>
          <a:p>
            <a:r>
              <a:rPr lang="en-US">
                <a:cs typeface="Calibri"/>
              </a:rPr>
              <a:t>Explain both matrix algebra and practical example.</a:t>
            </a:r>
          </a:p>
        </p:txBody>
      </p:sp>
      <p:sp>
        <p:nvSpPr>
          <p:cNvPr id="4" name="Slide Number Placeholder 3"/>
          <p:cNvSpPr>
            <a:spLocks noGrp="1"/>
          </p:cNvSpPr>
          <p:nvPr>
            <p:ph type="sldNum" sz="quarter" idx="5"/>
          </p:nvPr>
        </p:nvSpPr>
        <p:spPr/>
        <p:txBody>
          <a:bodyPr/>
          <a:lstStyle/>
          <a:p>
            <a:fld id="{5B8E8C4F-731C-F24D-9A9E-B4D5C84CE44D}" type="slidenum">
              <a:rPr lang="en-US" smtClean="0"/>
              <a:t>66</a:t>
            </a:fld>
            <a:endParaRPr lang="en-US"/>
          </a:p>
        </p:txBody>
      </p:sp>
    </p:spTree>
    <p:extLst>
      <p:ext uri="{BB962C8B-B14F-4D97-AF65-F5344CB8AC3E}">
        <p14:creationId xmlns:p14="http://schemas.microsoft.com/office/powerpoint/2010/main" val="2747824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another slide that needs to get practiced</a:t>
            </a:r>
          </a:p>
          <a:p>
            <a:r>
              <a:rPr lang="en-US">
                <a:cs typeface="Calibri"/>
              </a:rPr>
              <a:t>Up the size of all labels</a:t>
            </a:r>
          </a:p>
          <a:p>
            <a:r>
              <a:rPr lang="en-US">
                <a:cs typeface="Calibri"/>
              </a:rPr>
              <a:t>No axis on histogram</a:t>
            </a:r>
          </a:p>
          <a:p>
            <a:r>
              <a:rPr lang="en-US">
                <a:cs typeface="Calibri"/>
              </a:rPr>
              <a:t>Use same scale</a:t>
            </a:r>
          </a:p>
          <a:p>
            <a:r>
              <a:rPr lang="en-US">
                <a:cs typeface="Calibri"/>
              </a:rPr>
              <a:t>Give example, showing each row is  a job and these are three bars—the proportion of candidates  whose match scores fall into each of the three bins. That is, the proportion of their applicants that meet 1/3 or less of the criteria, ½-2/3, and 2/3 to all. Pick one that has entries in all three columns.  </a:t>
            </a:r>
          </a:p>
        </p:txBody>
      </p:sp>
      <p:sp>
        <p:nvSpPr>
          <p:cNvPr id="4" name="Slide Number Placeholder 3"/>
          <p:cNvSpPr>
            <a:spLocks noGrp="1"/>
          </p:cNvSpPr>
          <p:nvPr>
            <p:ph type="sldNum" sz="quarter" idx="5"/>
          </p:nvPr>
        </p:nvSpPr>
        <p:spPr/>
        <p:txBody>
          <a:bodyPr/>
          <a:lstStyle/>
          <a:p>
            <a:fld id="{5B8E8C4F-731C-F24D-9A9E-B4D5C84CE44D}" type="slidenum">
              <a:rPr lang="en-US" smtClean="0"/>
              <a:t>67</a:t>
            </a:fld>
            <a:endParaRPr lang="en-US"/>
          </a:p>
        </p:txBody>
      </p:sp>
    </p:spTree>
    <p:extLst>
      <p:ext uri="{BB962C8B-B14F-4D97-AF65-F5344CB8AC3E}">
        <p14:creationId xmlns:p14="http://schemas.microsoft.com/office/powerpoint/2010/main" val="38272097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graph will show you this. X axis means this: further to the right = more of this. Y axis means that: higher up means more of that. If you look at our four core skills for critical care nurses, NICU is the standout.</a:t>
            </a:r>
          </a:p>
          <a:p>
            <a:endParaRPr lang="en-US">
              <a:cs typeface="Calibri"/>
            </a:endParaRPr>
          </a:p>
          <a:p>
            <a:r>
              <a:rPr lang="en-US" err="1">
                <a:cs typeface="Calibri"/>
              </a:rPr>
              <a:t>Howwwwwww</a:t>
            </a:r>
            <a:r>
              <a:rPr lang="en-US">
                <a:cs typeface="Calibri"/>
              </a:rPr>
              <a:t> to talk about 1:1 (just show the damn </a:t>
            </a:r>
            <a:r>
              <a:rPr lang="en-US" err="1">
                <a:cs typeface="Calibri"/>
              </a:rPr>
              <a:t>slanty</a:t>
            </a:r>
            <a:r>
              <a:rPr lang="en-US">
                <a:cs typeface="Calibri"/>
              </a:rPr>
              <a:t> lines)</a:t>
            </a:r>
          </a:p>
          <a:p>
            <a:endParaRPr lang="en-US">
              <a:cs typeface="Calibri"/>
            </a:endParaRPr>
          </a:p>
          <a:p>
            <a:r>
              <a:rPr lang="en-US">
                <a:cs typeface="Calibri"/>
              </a:rPr>
              <a:t>Two ways skills can be important</a:t>
            </a:r>
          </a:p>
          <a:p>
            <a:endParaRPr lang="en-US">
              <a:cs typeface="Calibri"/>
            </a:endParaRPr>
          </a:p>
          <a:p>
            <a:endParaRPr lang="en-US">
              <a:cs typeface="Calibri"/>
            </a:endParaRPr>
          </a:p>
          <a:p>
            <a:endParaRPr lang="en-US">
              <a:cs typeface="Calibri"/>
            </a:endParaRPr>
          </a:p>
          <a:p>
            <a:endParaRPr lang="en-US">
              <a:cs typeface="Calibri"/>
            </a:endParaRPr>
          </a:p>
          <a:p>
            <a:r>
              <a:rPr lang="en-US">
                <a:cs typeface="Calibri"/>
              </a:rPr>
              <a:t>This is WAY TOO MUCH to unpack in one slide. Each graph should be one of these (given the size). The 9 quadrants is too much—stick with the 4 ones that matter most (corners). </a:t>
            </a:r>
            <a:endParaRPr lang="en-US"/>
          </a:p>
          <a:p>
            <a:r>
              <a:rPr lang="en-US">
                <a:cs typeface="Calibri"/>
              </a:rPr>
              <a:t>Add in y axis units and up ticks on x-axis</a:t>
            </a:r>
          </a:p>
          <a:p>
            <a:r>
              <a:rPr lang="en-US">
                <a:cs typeface="Calibri"/>
              </a:rPr>
              <a:t>Explain your axes then explain what each corner quadrant shows, and use red in critical areas instead of purple all over to highlight where focus for education and on-the-job training needs to be—then pitch to Sarah</a:t>
            </a:r>
          </a:p>
        </p:txBody>
      </p:sp>
      <p:sp>
        <p:nvSpPr>
          <p:cNvPr id="4" name="Slide Number Placeholder 3"/>
          <p:cNvSpPr>
            <a:spLocks noGrp="1"/>
          </p:cNvSpPr>
          <p:nvPr>
            <p:ph type="sldNum" sz="quarter" idx="5"/>
          </p:nvPr>
        </p:nvSpPr>
        <p:spPr/>
        <p:txBody>
          <a:bodyPr/>
          <a:lstStyle/>
          <a:p>
            <a:fld id="{5B8E8C4F-731C-F24D-9A9E-B4D5C84CE44D}" type="slidenum">
              <a:rPr lang="en-US" smtClean="0"/>
              <a:t>68</a:t>
            </a:fld>
            <a:endParaRPr lang="en-US"/>
          </a:p>
        </p:txBody>
      </p:sp>
    </p:spTree>
    <p:extLst>
      <p:ext uri="{BB962C8B-B14F-4D97-AF65-F5344CB8AC3E}">
        <p14:creationId xmlns:p14="http://schemas.microsoft.com/office/powerpoint/2010/main" val="3575267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pPr>
            <a:r>
              <a:rPr lang="en-US">
                <a:cs typeface="Calibri"/>
              </a:rPr>
              <a:t>Can we understand skills form these data sources – data useful? Is there existing data to answer these questions?</a:t>
            </a:r>
          </a:p>
          <a:p>
            <a:pPr>
              <a:spcBef>
                <a:spcPct val="20000"/>
              </a:spcBef>
            </a:pPr>
            <a:r>
              <a:rPr lang="en-US">
                <a:cs typeface="Calibri"/>
              </a:rPr>
              <a:t>Can we evaluate match between demand and supply?</a:t>
            </a:r>
          </a:p>
          <a:p>
            <a:pPr>
              <a:spcBef>
                <a:spcPct val="20000"/>
              </a:spcBef>
            </a:pPr>
            <a:endParaRPr lang="en-US">
              <a:cs typeface="Calibri"/>
            </a:endParaRPr>
          </a:p>
          <a:p>
            <a:pPr>
              <a:spcBef>
                <a:spcPct val="20000"/>
              </a:spcBef>
            </a:pPr>
            <a:r>
              <a:rPr lang="en-US">
                <a:cs typeface="Calibri"/>
              </a:rPr>
              <a:t>Vicki's comments</a:t>
            </a:r>
            <a:endParaRPr lang="en-US"/>
          </a:p>
          <a:p>
            <a:pPr>
              <a:spcBef>
                <a:spcPct val="20000"/>
              </a:spcBef>
            </a:pPr>
            <a:r>
              <a:rPr lang="en-US">
                <a:cs typeface="Calibri"/>
              </a:rPr>
              <a:t>-delete first one</a:t>
            </a:r>
          </a:p>
          <a:p>
            <a:pPr>
              <a:spcBef>
                <a:spcPct val="20000"/>
              </a:spcBef>
            </a:pPr>
            <a:r>
              <a:rPr lang="en-US">
                <a:cs typeface="Calibri"/>
              </a:rPr>
              <a:t>-want a proof of concept of supply, and demand – can we understand supply and demand within these two msa's,require linking them</a:t>
            </a:r>
          </a:p>
          <a:p>
            <a:pPr>
              <a:spcBef>
                <a:spcPct val="20000"/>
              </a:spcBef>
            </a:pPr>
            <a:r>
              <a:rPr lang="en-US">
                <a:cs typeface="Calibri"/>
              </a:rPr>
              <a:t>-next steps</a:t>
            </a:r>
          </a:p>
        </p:txBody>
      </p:sp>
      <p:sp>
        <p:nvSpPr>
          <p:cNvPr id="4" name="Slide Number Placeholder 3"/>
          <p:cNvSpPr>
            <a:spLocks noGrp="1"/>
          </p:cNvSpPr>
          <p:nvPr>
            <p:ph type="sldNum" sz="quarter" idx="5"/>
          </p:nvPr>
        </p:nvSpPr>
        <p:spPr/>
        <p:txBody>
          <a:bodyPr/>
          <a:lstStyle/>
          <a:p>
            <a:fld id="{5B8E8C4F-731C-F24D-9A9E-B4D5C84CE44D}" type="slidenum">
              <a:rPr lang="en-US" smtClean="0"/>
              <a:t>7</a:t>
            </a:fld>
            <a:endParaRPr lang="en-US"/>
          </a:p>
        </p:txBody>
      </p:sp>
    </p:spTree>
    <p:extLst>
      <p:ext uri="{BB962C8B-B14F-4D97-AF65-F5344CB8AC3E}">
        <p14:creationId xmlns:p14="http://schemas.microsoft.com/office/powerpoint/2010/main" val="1766683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8</a:t>
            </a:fld>
            <a:endParaRPr lang="en-US"/>
          </a:p>
        </p:txBody>
      </p:sp>
    </p:spTree>
    <p:extLst>
      <p:ext uri="{BB962C8B-B14F-4D97-AF65-F5344CB8AC3E}">
        <p14:creationId xmlns:p14="http://schemas.microsoft.com/office/powerpoint/2010/main" val="2318765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8E8C4F-731C-F24D-9A9E-B4D5C84CE44D}" type="slidenum">
              <a:rPr lang="en-US" smtClean="0"/>
              <a:t>9</a:t>
            </a:fld>
            <a:endParaRPr lang="en-US"/>
          </a:p>
        </p:txBody>
      </p:sp>
    </p:spTree>
    <p:extLst>
      <p:ext uri="{BB962C8B-B14F-4D97-AF65-F5344CB8AC3E}">
        <p14:creationId xmlns:p14="http://schemas.microsoft.com/office/powerpoint/2010/main" val="962381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HAVE PURCHASED THE DATA</a:t>
            </a:r>
          </a:p>
        </p:txBody>
      </p:sp>
      <p:sp>
        <p:nvSpPr>
          <p:cNvPr id="4" name="Slide Number Placeholder 3"/>
          <p:cNvSpPr>
            <a:spLocks noGrp="1"/>
          </p:cNvSpPr>
          <p:nvPr>
            <p:ph type="sldNum" sz="quarter" idx="5"/>
          </p:nvPr>
        </p:nvSpPr>
        <p:spPr/>
        <p:txBody>
          <a:bodyPr/>
          <a:lstStyle/>
          <a:p>
            <a:fld id="{5B8E8C4F-731C-F24D-9A9E-B4D5C84CE44D}" type="slidenum">
              <a:rPr lang="en-US" smtClean="0"/>
              <a:t>10</a:t>
            </a:fld>
            <a:endParaRPr lang="en-US"/>
          </a:p>
        </p:txBody>
      </p:sp>
    </p:spTree>
    <p:extLst>
      <p:ext uri="{BB962C8B-B14F-4D97-AF65-F5344CB8AC3E}">
        <p14:creationId xmlns:p14="http://schemas.microsoft.com/office/powerpoint/2010/main" val="328531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7"/>
            <a:ext cx="121920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a:t>PRESENTATION TITLE</a:t>
            </a:r>
          </a:p>
        </p:txBody>
      </p:sp>
      <p:sp>
        <p:nvSpPr>
          <p:cNvPr id="10" name="Text Placeholder 9"/>
          <p:cNvSpPr>
            <a:spLocks noGrp="1"/>
          </p:cNvSpPr>
          <p:nvPr>
            <p:ph type="body" sz="quarter" idx="11" hasCustomPrompt="1"/>
          </p:nvPr>
        </p:nvSpPr>
        <p:spPr>
          <a:xfrm>
            <a:off x="11289" y="2415639"/>
            <a:ext cx="121920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a:t>Subtitle Here</a:t>
            </a:r>
          </a:p>
        </p:txBody>
      </p:sp>
      <p:sp>
        <p:nvSpPr>
          <p:cNvPr id="14" name="Text Placeholder 13"/>
          <p:cNvSpPr>
            <a:spLocks noGrp="1"/>
          </p:cNvSpPr>
          <p:nvPr>
            <p:ph type="body" sz="quarter" idx="12" hasCustomPrompt="1"/>
          </p:nvPr>
        </p:nvSpPr>
        <p:spPr>
          <a:xfrm>
            <a:off x="12095" y="3644103"/>
            <a:ext cx="121920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a:t>OPTIONAL AUTHOR NAME</a:t>
            </a:r>
          </a:p>
        </p:txBody>
      </p:sp>
      <p:sp>
        <p:nvSpPr>
          <p:cNvPr id="16" name="Text Placeholder 15"/>
          <p:cNvSpPr>
            <a:spLocks noGrp="1"/>
          </p:cNvSpPr>
          <p:nvPr>
            <p:ph type="body" sz="quarter" idx="13" hasCustomPrompt="1"/>
          </p:nvPr>
        </p:nvSpPr>
        <p:spPr>
          <a:xfrm>
            <a:off x="0" y="4063684"/>
            <a:ext cx="12192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491140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144401"/>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8" y="1017824"/>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0ADC1302-35F8-854D-A995-5A4DF2E8F4AC}"/>
              </a:ext>
            </a:extLst>
          </p:cNvPr>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3138251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628631-89F8-4743-8F8D-7241C0B82BD7}"/>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a:p>
        </p:txBody>
      </p:sp>
      <p:sp>
        <p:nvSpPr>
          <p:cNvPr id="5" name="Title 1">
            <a:extLst>
              <a:ext uri="{FF2B5EF4-FFF2-40B4-BE49-F238E27FC236}">
                <a16:creationId xmlns:a16="http://schemas.microsoft.com/office/drawing/2014/main" id="{7B06BE33-76FB-A049-9082-7A272C455129}"/>
              </a:ext>
            </a:extLst>
          </p:cNvPr>
          <p:cNvSpPr>
            <a:spLocks noGrp="1"/>
          </p:cNvSpPr>
          <p:nvPr>
            <p:ph type="title"/>
          </p:nvPr>
        </p:nvSpPr>
        <p:spPr>
          <a:xfrm>
            <a:off x="598026" y="144401"/>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6" name="Content Placeholder 2">
            <a:extLst>
              <a:ext uri="{FF2B5EF4-FFF2-40B4-BE49-F238E27FC236}">
                <a16:creationId xmlns:a16="http://schemas.microsoft.com/office/drawing/2014/main" id="{21FAAE23-B945-A44D-88D8-6AA80210B1F2}"/>
              </a:ext>
            </a:extLst>
          </p:cNvPr>
          <p:cNvSpPr>
            <a:spLocks noGrp="1"/>
          </p:cNvSpPr>
          <p:nvPr>
            <p:ph idx="1"/>
          </p:nvPr>
        </p:nvSpPr>
        <p:spPr>
          <a:xfrm>
            <a:off x="867138" y="1017824"/>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C614D3B3-BF2F-9F4F-BB1A-90A09B1CBB20}"/>
              </a:ext>
            </a:extLst>
          </p:cNvPr>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6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33384843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17599885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ustom Layout">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
        <p:nvSpPr>
          <p:cNvPr id="4"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849174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O2: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
        <p:nvSpPr>
          <p:cNvPr id="4"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34574868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185333" y="660400"/>
            <a:ext cx="9939867" cy="4965700"/>
          </a:xfrm>
          <a:prstGeom prst="rect">
            <a:avLst/>
          </a:prstGeom>
        </p:spPr>
        <p:txBody>
          <a:bodyPr vert="horz"/>
          <a:lstStyle>
            <a:lvl1pPr marL="0" indent="0">
              <a:buFontTx/>
              <a:buNone/>
              <a:defRPr baseline="0"/>
            </a:lvl1pPr>
          </a:lstStyle>
          <a:p>
            <a:r>
              <a:rPr lang="en-US"/>
              <a:t>Drag/Insert Image here</a:t>
            </a:r>
          </a:p>
        </p:txBody>
      </p:sp>
      <p:sp>
        <p:nvSpPr>
          <p:cNvPr id="10" name="Text Placeholder 9"/>
          <p:cNvSpPr>
            <a:spLocks noGrp="1"/>
          </p:cNvSpPr>
          <p:nvPr>
            <p:ph type="body" sz="quarter" idx="11" hasCustomPrompt="1"/>
          </p:nvPr>
        </p:nvSpPr>
        <p:spPr>
          <a:xfrm>
            <a:off x="1185334" y="5786967"/>
            <a:ext cx="6468533" cy="402160"/>
          </a:xfrm>
          <a:prstGeom prst="rect">
            <a:avLst/>
          </a:prstGeom>
        </p:spPr>
        <p:txBody>
          <a:bodyPr vert="horz"/>
          <a:lstStyle>
            <a:lvl1pPr marL="0" indent="0">
              <a:buFontTx/>
              <a:buNone/>
              <a:defRPr sz="2000" baseline="0">
                <a:solidFill>
                  <a:schemeClr val="tx2">
                    <a:lumMod val="75000"/>
                  </a:schemeClr>
                </a:solidFill>
                <a:latin typeface="ITC Franklin Gothic Std Demi Compressed"/>
              </a:defRPr>
            </a:lvl1pPr>
          </a:lstStyle>
          <a:p>
            <a:pPr lvl="0"/>
            <a:r>
              <a:rPr lang="en-US"/>
              <a:t>TITLE FOR IMAGE HERE</a:t>
            </a:r>
          </a:p>
        </p:txBody>
      </p:sp>
      <p:sp>
        <p:nvSpPr>
          <p:cNvPr id="12" name="Text Placeholder 11"/>
          <p:cNvSpPr>
            <a:spLocks noGrp="1"/>
          </p:cNvSpPr>
          <p:nvPr>
            <p:ph type="body" sz="quarter" idx="12" hasCustomPrompt="1"/>
          </p:nvPr>
        </p:nvSpPr>
        <p:spPr>
          <a:xfrm>
            <a:off x="1185333" y="6189127"/>
            <a:ext cx="9939867" cy="355600"/>
          </a:xfrm>
          <a:prstGeom prst="rect">
            <a:avLst/>
          </a:prstGeom>
        </p:spPr>
        <p:txBody>
          <a:bodyPr vert="horz"/>
          <a:lstStyle>
            <a:lvl1pPr marL="0" indent="0">
              <a:buFontTx/>
              <a:buNone/>
              <a:defRPr sz="1400" baseline="0">
                <a:solidFill>
                  <a:schemeClr val="tx2">
                    <a:lumMod val="75000"/>
                  </a:schemeClr>
                </a:solidFill>
                <a:latin typeface="ITC Franklin Gothic Std Book Compressed"/>
              </a:defRPr>
            </a:lvl1pPr>
          </a:lstStyle>
          <a:p>
            <a:pPr lvl="0"/>
            <a:r>
              <a:rPr lang="en-US"/>
              <a:t>Subtitle And Description For Image Here</a:t>
            </a:r>
          </a:p>
        </p:txBody>
      </p:sp>
      <p:sp>
        <p:nvSpPr>
          <p:cNvPr id="5"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4058151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1: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652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2: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
        <p:nvSpPr>
          <p:cNvPr id="4"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1492538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2: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9"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6"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877523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2: bulleted text">
    <p:spTree>
      <p:nvGrpSpPr>
        <p:cNvPr id="1" name=""/>
        <p:cNvGrpSpPr/>
        <p:nvPr/>
      </p:nvGrpSpPr>
      <p:grpSpPr>
        <a:xfrm>
          <a:off x="0" y="0"/>
          <a:ext cx="0" cy="0"/>
          <a:chOff x="0" y="0"/>
          <a:chExt cx="0" cy="0"/>
        </a:xfrm>
      </p:grpSpPr>
      <p:sp>
        <p:nvSpPr>
          <p:cNvPr id="8"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9" name="Slide Number Placeholder 8"/>
          <p:cNvSpPr>
            <a:spLocks noGrp="1"/>
          </p:cNvSpPr>
          <p:nvPr>
            <p:ph type="sldNum" sz="quarter" idx="12"/>
          </p:nvPr>
        </p:nvSpPr>
        <p:spPr/>
        <p:txBody>
          <a:bodyPr/>
          <a:lstStyle/>
          <a:p>
            <a:fld id="{0F418C06-167A-E646-9EF6-18275B625F6B}" type="slidenum">
              <a:rPr lang="en-US" smtClean="0"/>
              <a:pPr/>
              <a:t>‹#›</a:t>
            </a:fld>
            <a:endParaRPr lang="en-US"/>
          </a:p>
        </p:txBody>
      </p:sp>
      <p:sp>
        <p:nvSpPr>
          <p:cNvPr id="5"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65969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5607897" y="1473518"/>
            <a:ext cx="6431704" cy="5219382"/>
          </a:xfrm>
          <a:prstGeom prst="rect">
            <a:avLst/>
          </a:prstGeom>
        </p:spPr>
        <p:txBody>
          <a:bodyPr vert="horz"/>
          <a:lstStyle>
            <a:lvl1pPr marL="0" indent="0">
              <a:buFontTx/>
              <a:buNone/>
              <a:defRPr sz="4400" baseline="30000">
                <a:solidFill>
                  <a:schemeClr val="tx1">
                    <a:lumMod val="65000"/>
                    <a:lumOff val="35000"/>
                  </a:schemeClr>
                </a:solidFill>
                <a:latin typeface="ITC Franklin Gothic Std Book Extra Compressed"/>
              </a:defRPr>
            </a:lvl1pPr>
          </a:lstStyle>
          <a:p>
            <a:pPr lvl="0"/>
            <a:r>
              <a:rPr lang="en-US"/>
              <a:t>1. Introduction Title Placed Here</a:t>
            </a:r>
          </a:p>
          <a:p>
            <a:pPr lvl="0"/>
            <a:r>
              <a:rPr lang="en-US"/>
              <a:t>2. Purpose Title Here</a:t>
            </a:r>
          </a:p>
          <a:p>
            <a:pPr lvl="0"/>
            <a:r>
              <a:rPr lang="en-US"/>
              <a:t>3. Description Title Would Go Here</a:t>
            </a:r>
          </a:p>
          <a:p>
            <a:pPr lvl="0"/>
            <a:r>
              <a:rPr lang="en-US"/>
              <a:t>4. </a:t>
            </a:r>
            <a:r>
              <a:rPr lang="en-US" err="1"/>
              <a:t>Lorem</a:t>
            </a:r>
            <a:r>
              <a:rPr lang="en-US"/>
              <a:t> </a:t>
            </a:r>
            <a:r>
              <a:rPr lang="en-US" err="1"/>
              <a:t>Etam</a:t>
            </a:r>
            <a:r>
              <a:rPr lang="en-US"/>
              <a:t> Would Go Here</a:t>
            </a:r>
          </a:p>
          <a:p>
            <a:pPr lvl="0"/>
            <a:r>
              <a:rPr lang="en-US"/>
              <a:t>5. </a:t>
            </a:r>
            <a:r>
              <a:rPr lang="en-US" err="1"/>
              <a:t>Ipsum</a:t>
            </a:r>
            <a:r>
              <a:rPr lang="en-US"/>
              <a:t> Dolor Would Go Here</a:t>
            </a:r>
          </a:p>
          <a:p>
            <a:pPr lvl="0"/>
            <a:r>
              <a:rPr lang="en-US"/>
              <a:t>6. Methodology Would Be Placed Here</a:t>
            </a:r>
          </a:p>
          <a:p>
            <a:pPr lvl="0"/>
            <a:r>
              <a:rPr lang="en-US"/>
              <a:t>7. Research Title Would Go Here</a:t>
            </a:r>
          </a:p>
          <a:p>
            <a:pPr lvl="0"/>
            <a:r>
              <a:rPr lang="en-US"/>
              <a:t>8. Findings Another Title Would Go Here</a:t>
            </a:r>
          </a:p>
        </p:txBody>
      </p:sp>
    </p:spTree>
    <p:extLst>
      <p:ext uri="{BB962C8B-B14F-4D97-AF65-F5344CB8AC3E}">
        <p14:creationId xmlns:p14="http://schemas.microsoft.com/office/powerpoint/2010/main" val="35308230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
        <p:nvSpPr>
          <p:cNvPr id="4"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355095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2219070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2: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6"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7"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4151209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2: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25833083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2: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9766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3: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318242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3: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9" name="Text Placeholder 9"/>
          <p:cNvSpPr>
            <a:spLocks noGrp="1"/>
          </p:cNvSpPr>
          <p:nvPr>
            <p:ph type="body" sz="quarter" idx="14" hasCustomPrompt="1"/>
          </p:nvPr>
        </p:nvSpPr>
        <p:spPr>
          <a:xfrm>
            <a:off x="645585" y="2185434"/>
            <a:ext cx="5419628"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6284386" y="2185434"/>
            <a:ext cx="5264149"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1" name="TextBox 10"/>
          <p:cNvSpPr txBox="1"/>
          <p:nvPr userDrawn="1"/>
        </p:nvSpPr>
        <p:spPr>
          <a:xfrm>
            <a:off x="-440267" y="2133600"/>
            <a:ext cx="184731" cy="369332"/>
          </a:xfrm>
          <a:prstGeom prst="rect">
            <a:avLst/>
          </a:prstGeom>
          <a:noFill/>
        </p:spPr>
        <p:txBody>
          <a:bodyPr wrap="none" rtlCol="0">
            <a:spAutoFit/>
          </a:bodyPr>
          <a:lstStyle/>
          <a:p>
            <a:endParaRPr lang="en-US" sz="1800"/>
          </a:p>
        </p:txBody>
      </p:sp>
    </p:spTree>
    <p:extLst>
      <p:ext uri="{BB962C8B-B14F-4D97-AF65-F5344CB8AC3E}">
        <p14:creationId xmlns:p14="http://schemas.microsoft.com/office/powerpoint/2010/main" val="21796938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3: bulleted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9" name="Text Placeholder 11"/>
          <p:cNvSpPr>
            <a:spLocks noGrp="1"/>
          </p:cNvSpPr>
          <p:nvPr>
            <p:ph type="body" sz="quarter" idx="12" hasCustomPrompt="1"/>
          </p:nvPr>
        </p:nvSpPr>
        <p:spPr>
          <a:xfrm>
            <a:off x="4006426" y="2006600"/>
            <a:ext cx="4240107" cy="3886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Tree>
    <p:extLst>
      <p:ext uri="{BB962C8B-B14F-4D97-AF65-F5344CB8AC3E}">
        <p14:creationId xmlns:p14="http://schemas.microsoft.com/office/powerpoint/2010/main" val="2245647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3: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10" name="Text Placeholder 10"/>
          <p:cNvSpPr>
            <a:spLocks noGrp="1"/>
          </p:cNvSpPr>
          <p:nvPr>
            <p:ph type="body" sz="quarter" idx="14" hasCustomPrompt="1"/>
          </p:nvPr>
        </p:nvSpPr>
        <p:spPr>
          <a:xfrm>
            <a:off x="1930400" y="22987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13538036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3: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999967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O1: backgroun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
        <p:nvSpPr>
          <p:cNvPr id="4"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3558753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3: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7758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
        <p:nvSpPr>
          <p:cNvPr id="4"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1631886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placeholder">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6" name="Slide Number Placeholder 9"/>
          <p:cNvSpPr>
            <a:spLocks noGrp="1"/>
          </p:cNvSpPr>
          <p:nvPr>
            <p:ph type="sldNum" sz="quarter" idx="10"/>
          </p:nvPr>
        </p:nvSpPr>
        <p:spPr>
          <a:xfrm>
            <a:off x="394085" y="6460256"/>
            <a:ext cx="2844800" cy="365125"/>
          </a:xfrm>
          <a:prstGeom prst="rect">
            <a:avLst/>
          </a:prstGeom>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319562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9426824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
        <p:nvSpPr>
          <p:cNvPr id="4"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37372255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10"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1"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
        <p:nvSpPr>
          <p:cNvPr id="6"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0845616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30787707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11"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
        <p:nvSpPr>
          <p:cNvPr id="5"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1916638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1489510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image" Target="../media/image6.emf"/><Relationship Id="rId2" Type="http://schemas.openxmlformats.org/officeDocument/2006/relationships/slideLayout" Target="../slideLayouts/slideLayout4.xml"/><Relationship Id="rId16"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image" Target="../media/image1.jpeg"/><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16.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image" Target="../media/image6.emf"/><Relationship Id="rId4" Type="http://schemas.openxmlformats.org/officeDocument/2006/relationships/slideLayout" Target="../slideLayouts/slideLayout20.xml"/><Relationship Id="rId9" Type="http://schemas.openxmlformats.org/officeDocument/2006/relationships/image" Target="../media/image1.jpe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6.xml"/><Relationship Id="rId1" Type="http://schemas.openxmlformats.org/officeDocument/2006/relationships/slideLayout" Target="../slideLayouts/slideLayout24.xml"/><Relationship Id="rId5" Type="http://schemas.openxmlformats.org/officeDocument/2006/relationships/image" Target="../media/image6.emf"/><Relationship Id="rId4"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27.xml"/><Relationship Id="rId7" Type="http://schemas.openxmlformats.org/officeDocument/2006/relationships/image" Target="../media/image1.jpe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7.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8.xml"/><Relationship Id="rId1" Type="http://schemas.openxmlformats.org/officeDocument/2006/relationships/slideLayout" Target="../slideLayouts/slideLayout30.xml"/><Relationship Id="rId6" Type="http://schemas.openxmlformats.org/officeDocument/2006/relationships/image" Target="../media/image6.emf"/><Relationship Id="rId5" Type="http://schemas.openxmlformats.org/officeDocument/2006/relationships/image" Target="../media/image8.png"/><Relationship Id="rId4" Type="http://schemas.openxmlformats.org/officeDocument/2006/relationships/image" Target="../media/image7.png"/></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32.xml"/><Relationship Id="rId1" Type="http://schemas.openxmlformats.org/officeDocument/2006/relationships/slideLayout" Target="../slideLayouts/slideLayout3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screen">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1412"/>
            <a:ext cx="12192000" cy="5438689"/>
          </a:xfrm>
          <a:prstGeom prst="rect">
            <a:avLst/>
          </a:prstGeom>
          <a:solidFill>
            <a:srgbClr val="01215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012158"/>
              </a:solidFill>
            </a:endParaRPr>
          </a:p>
        </p:txBody>
      </p:sp>
      <p:pic>
        <p:nvPicPr>
          <p:cNvPr id="13" name="Picture 12" descr="dotted_line_white.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158596" y="2767714"/>
            <a:ext cx="9981755" cy="282039"/>
          </a:xfrm>
          <a:prstGeom prst="rect">
            <a:avLst/>
          </a:prstGeom>
        </p:spPr>
      </p:pic>
      <p:pic>
        <p:nvPicPr>
          <p:cNvPr id="5" name="Picture 4">
            <a:extLst>
              <a:ext uri="{FF2B5EF4-FFF2-40B4-BE49-F238E27FC236}">
                <a16:creationId xmlns:a16="http://schemas.microsoft.com/office/drawing/2014/main" id="{B6195ABE-BB57-E541-8C79-3E5AA580B42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758440" y="5577999"/>
            <a:ext cx="6766560" cy="1164736"/>
          </a:xfrm>
          <a:prstGeom prst="rect">
            <a:avLst/>
          </a:prstGeom>
        </p:spPr>
      </p:pic>
    </p:spTree>
    <p:extLst>
      <p:ext uri="{BB962C8B-B14F-4D97-AF65-F5344CB8AC3E}">
        <p14:creationId xmlns:p14="http://schemas.microsoft.com/office/powerpoint/2010/main" val="1172351213"/>
      </p:ext>
    </p:extLst>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screen">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contents_orange.jpg"/>
          <p:cNvPicPr>
            <a:picLocks noChangeAspect="1"/>
          </p:cNvPicPr>
          <p:nvPr userDrawn="1"/>
        </p:nvPicPr>
        <p:blipFill>
          <a:blip r:embed="rId4" cstate="screen">
            <a:clrChange>
              <a:clrFrom>
                <a:srgbClr val="FFFFFF"/>
              </a:clrFrom>
              <a:clrTo>
                <a:srgbClr val="FFFFFF">
                  <a:alpha val="0"/>
                </a:srgbClr>
              </a:clrTo>
            </a:clrChange>
            <a:alphaModFix/>
            <a:extLst>
              <a:ext uri="{28A0092B-C50C-407E-A947-70E740481C1C}">
                <a14:useLocalDpi xmlns:a14="http://schemas.microsoft.com/office/drawing/2010/main"/>
              </a:ext>
            </a:extLst>
          </a:blip>
          <a:stretch>
            <a:fillRect/>
          </a:stretch>
        </p:blipFill>
        <p:spPr>
          <a:xfrm>
            <a:off x="116937" y="329676"/>
            <a:ext cx="3711689" cy="2138861"/>
          </a:xfrm>
          <a:prstGeom prst="rect">
            <a:avLst/>
          </a:prstGeom>
        </p:spPr>
      </p:pic>
    </p:spTree>
    <p:extLst>
      <p:ext uri="{BB962C8B-B14F-4D97-AF65-F5344CB8AC3E}">
        <p14:creationId xmlns:p14="http://schemas.microsoft.com/office/powerpoint/2010/main" val="2159087170"/>
      </p:ext>
    </p:extLst>
  </p:cSld>
  <p:clrMap bg1="lt1" tx1="dk1" bg2="lt2" tx2="dk2" accent1="accent1" accent2="accent2" accent3="accent3" accent4="accent4" accent5="accent5" accent6="accent6" hlink="hlink" folHlink="folHlink"/>
  <p:sldLayoutIdLst>
    <p:sldLayoutId id="2147483651"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screen">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brushedge_solid_blue.png"/>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sp>
        <p:nvSpPr>
          <p:cNvPr id="6"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pic>
        <p:nvPicPr>
          <p:cNvPr id="5" name="Picture 4" descr="UVA_Primary_white.eps">
            <a:extLst>
              <a:ext uri="{FF2B5EF4-FFF2-40B4-BE49-F238E27FC236}">
                <a16:creationId xmlns:a16="http://schemas.microsoft.com/office/drawing/2014/main" id="{14E66DA3-969A-1E4A-9C04-CB30DE4BFDE4}"/>
              </a:ext>
            </a:extLst>
          </p:cNvPr>
          <p:cNvPicPr>
            <a:picLocks noChangeAspect="1"/>
          </p:cNvPicPr>
          <p:nvPr userDrawn="1"/>
        </p:nvPicPr>
        <p:blipFill>
          <a:blip r:embed="rId17">
            <a:extLst>
              <a:ext uri="{28A0092B-C50C-407E-A947-70E740481C1C}">
                <a14:useLocalDpi xmlns:a14="http://schemas.microsoft.com/office/drawing/2010/main"/>
              </a:ext>
            </a:extLst>
          </a:blip>
          <a:stretch>
            <a:fillRect/>
          </a:stretch>
        </p:blipFill>
        <p:spPr>
          <a:xfrm>
            <a:off x="10204180" y="6224048"/>
            <a:ext cx="1645920" cy="405738"/>
          </a:xfrm>
          <a:prstGeom prst="rect">
            <a:avLst/>
          </a:prstGeom>
        </p:spPr>
      </p:pic>
    </p:spTree>
    <p:extLst>
      <p:ext uri="{BB962C8B-B14F-4D97-AF65-F5344CB8AC3E}">
        <p14:creationId xmlns:p14="http://schemas.microsoft.com/office/powerpoint/2010/main" val="1735567757"/>
      </p:ext>
    </p:extLst>
  </p:cSld>
  <p:clrMap bg1="lt1" tx1="dk1" bg2="lt2" tx2="dk2" accent1="accent1" accent2="accent2" accent3="accent3" accent4="accent4" accent5="accent5" accent6="accent6" hlink="hlink" folHlink="folHlink"/>
  <p:sldLayoutIdLst>
    <p:sldLayoutId id="2147483700" r:id="rId1"/>
    <p:sldLayoutId id="2147483699" r:id="rId2"/>
    <p:sldLayoutId id="2147483678" r:id="rId3"/>
    <p:sldLayoutId id="2147483653" r:id="rId4"/>
    <p:sldLayoutId id="2147483654" r:id="rId5"/>
    <p:sldLayoutId id="2147483656" r:id="rId6"/>
    <p:sldLayoutId id="2147483657" r:id="rId7"/>
    <p:sldLayoutId id="2147483683" r:id="rId8"/>
    <p:sldLayoutId id="2147483693" r:id="rId9"/>
    <p:sldLayoutId id="2147483692" r:id="rId10"/>
    <p:sldLayoutId id="2147483701" r:id="rId11"/>
    <p:sldLayoutId id="2147483694" r:id="rId12"/>
    <p:sldLayoutId id="2147483695" r:id="rId13"/>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screen">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cstate="screen">
            <a:extLst>
              <a:ext uri="{28A0092B-C50C-407E-A947-70E740481C1C}">
                <a14:useLocalDpi xmlns:a14="http://schemas.microsoft.com/office/drawing/2010/main"/>
              </a:ext>
            </a:extLst>
          </a:blip>
          <a:srcRect b="-16499"/>
          <a:stretch/>
        </p:blipFill>
        <p:spPr>
          <a:xfrm>
            <a:off x="-1" y="0"/>
            <a:ext cx="12207161" cy="7569200"/>
          </a:xfrm>
          <a:prstGeom prst="rect">
            <a:avLst/>
          </a:prstGeom>
        </p:spPr>
      </p:pic>
      <p:pic>
        <p:nvPicPr>
          <p:cNvPr id="8" name="Picture 7" descr="brushedge_solid_blue.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pic>
        <p:nvPicPr>
          <p:cNvPr id="9" name="Picture 8" descr="UVA_Primary_white.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9829029" y="6324412"/>
            <a:ext cx="1804172" cy="333562"/>
          </a:xfrm>
          <a:prstGeom prst="rect">
            <a:avLst/>
          </a:prstGeom>
        </p:spPr>
      </p:pic>
    </p:spTree>
    <p:extLst>
      <p:ext uri="{BB962C8B-B14F-4D97-AF65-F5344CB8AC3E}">
        <p14:creationId xmlns:p14="http://schemas.microsoft.com/office/powerpoint/2010/main" val="449219711"/>
      </p:ext>
    </p:extLst>
  </p:cSld>
  <p:clrMap bg1="lt1" tx1="dk1" bg2="lt2" tx2="dk2" accent1="accent1" accent2="accent2" accent3="accent3" accent4="accent4" accent5="accent5" accent6="accent6" hlink="hlink" folHlink="folHlink"/>
  <p:sldLayoutIdLst>
    <p:sldLayoutId id="2147483671"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cstate="screen">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8" name="Picture 7" descr="UVA_Primary_white.eps"/>
          <p:cNvPicPr>
            <a:picLocks noChangeAspect="1"/>
          </p:cNvPicPr>
          <p:nvPr userDrawn="1"/>
        </p:nvPicPr>
        <p:blipFill>
          <a:blip r:embed="rId10">
            <a:extLst>
              <a:ext uri="{28A0092B-C50C-407E-A947-70E740481C1C}">
                <a14:useLocalDpi xmlns:a14="http://schemas.microsoft.com/office/drawing/2010/main"/>
              </a:ext>
            </a:extLst>
          </a:blip>
          <a:stretch>
            <a:fillRect/>
          </a:stretch>
        </p:blipFill>
        <p:spPr>
          <a:xfrm>
            <a:off x="9829029" y="6324412"/>
            <a:ext cx="1804172" cy="333562"/>
          </a:xfrm>
          <a:prstGeom prst="rect">
            <a:avLst/>
          </a:prstGeom>
        </p:spPr>
      </p:pic>
      <p:sp>
        <p:nvSpPr>
          <p:cNvPr id="9"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787865795"/>
      </p:ext>
    </p:extLst>
  </p:cSld>
  <p:clrMap bg1="lt1" tx1="dk1" bg2="lt2" tx2="dk2" accent1="accent1" accent2="accent2" accent3="accent3" accent4="accent4" accent5="accent5" accent6="accent6" hlink="hlink" folHlink="folHlink"/>
  <p:sldLayoutIdLst>
    <p:sldLayoutId id="2147483679" r:id="rId1"/>
    <p:sldLayoutId id="2147483659" r:id="rId2"/>
    <p:sldLayoutId id="2147483660" r:id="rId3"/>
    <p:sldLayoutId id="2147483697" r:id="rId4"/>
    <p:sldLayoutId id="2147483698" r:id="rId5"/>
    <p:sldLayoutId id="2147483662" r:id="rId6"/>
    <p:sldLayoutId id="2147483663" r:id="rId7"/>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screen">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cstate="screen">
            <a:extLst>
              <a:ext uri="{28A0092B-C50C-407E-A947-70E740481C1C}">
                <a14:useLocalDpi xmlns:a14="http://schemas.microsoft.com/office/drawing/2010/main"/>
              </a:ext>
            </a:extLst>
          </a:blip>
          <a:srcRect b="-16499"/>
          <a:stretch/>
        </p:blipFill>
        <p:spPr>
          <a:xfrm>
            <a:off x="-1" y="0"/>
            <a:ext cx="12207161" cy="7569200"/>
          </a:xfrm>
          <a:prstGeom prst="rect">
            <a:avLst/>
          </a:prstGeom>
        </p:spPr>
      </p:pic>
      <p:sp>
        <p:nvSpPr>
          <p:cNvPr id="8"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9" name="Picture 8" descr="UVA_Primary_white.eps"/>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9829029" y="6324412"/>
            <a:ext cx="1804172" cy="333562"/>
          </a:xfrm>
          <a:prstGeom prst="rect">
            <a:avLst/>
          </a:prstGeom>
        </p:spPr>
      </p:pic>
    </p:spTree>
    <p:extLst>
      <p:ext uri="{BB962C8B-B14F-4D97-AF65-F5344CB8AC3E}">
        <p14:creationId xmlns:p14="http://schemas.microsoft.com/office/powerpoint/2010/main" val="214172888"/>
      </p:ext>
    </p:extLst>
  </p:cSld>
  <p:clrMap bg1="lt1" tx1="dk1" bg2="lt2" tx2="dk2" accent1="accent1" accent2="accent2" accent3="accent3" accent4="accent4" accent5="accent5" accent6="accent6" hlink="hlink" folHlink="folHlink"/>
  <p:sldLayoutIdLst>
    <p:sldLayoutId id="2147483673"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cstate="screen">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8" name="Rectangle 6"/>
          <p:cNvSpPr/>
          <p:nvPr userDrawn="1"/>
        </p:nvSpPr>
        <p:spPr>
          <a:xfrm>
            <a:off x="2" y="1"/>
            <a:ext cx="12193733"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9" name="Picture 8" descr="UVA_Primary_white.eps"/>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452941" y="277922"/>
            <a:ext cx="1877883" cy="347190"/>
          </a:xfrm>
          <a:prstGeom prst="rect">
            <a:avLst/>
          </a:prstGeom>
        </p:spPr>
      </p:pic>
      <p:sp>
        <p:nvSpPr>
          <p:cNvPr id="10"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
        <p:nvSpPr>
          <p:cNvPr id="6" name="Title 1">
            <a:extLst>
              <a:ext uri="{FF2B5EF4-FFF2-40B4-BE49-F238E27FC236}">
                <a16:creationId xmlns:a16="http://schemas.microsoft.com/office/drawing/2014/main" id="{48722480-E2DF-D84C-AFD3-6FEAD59F60B7}"/>
              </a:ext>
            </a:extLst>
          </p:cNvPr>
          <p:cNvSpPr txBox="1">
            <a:spLocks/>
          </p:cNvSpPr>
          <p:nvPr userDrawn="1"/>
        </p:nvSpPr>
        <p:spPr>
          <a:xfrm>
            <a:off x="471548" y="906914"/>
            <a:ext cx="10972800" cy="1143000"/>
          </a:xfrm>
        </p:spPr>
        <p:txBody>
          <a:bodyPr/>
          <a:lstStyle>
            <a:lvl1pPr algn="ctr" defTabSz="457200" rtl="0" eaLnBrk="1" latinLnBrk="0" hangingPunct="1">
              <a:spcBef>
                <a:spcPct val="0"/>
              </a:spcBef>
              <a:buNone/>
              <a:defRPr sz="4400" b="1" kern="1200">
                <a:solidFill>
                  <a:srgbClr val="E46C0A"/>
                </a:solidFill>
                <a:latin typeface="ITC Franklin Gothic Std Book" panose="020B0504030503020204" pitchFamily="34" charset="0"/>
                <a:ea typeface="+mj-ea"/>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587998656"/>
      </p:ext>
    </p:extLst>
  </p:cSld>
  <p:clrMap bg1="lt1" tx1="dk1" bg2="lt2" tx2="dk2" accent1="accent1" accent2="accent2" accent3="accent3" accent4="accent4" accent5="accent5" accent6="accent6" hlink="hlink" folHlink="folHlink"/>
  <p:sldLayoutIdLst>
    <p:sldLayoutId id="2147483680" r:id="rId1"/>
    <p:sldLayoutId id="2147483665" r:id="rId2"/>
    <p:sldLayoutId id="2147483666" r:id="rId3"/>
    <p:sldLayoutId id="2147483668" r:id="rId4"/>
    <p:sldLayoutId id="2147483669" r:id="rId5"/>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screen">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cstate="screen">
            <a:extLst>
              <a:ext uri="{28A0092B-C50C-407E-A947-70E740481C1C}">
                <a14:useLocalDpi xmlns:a14="http://schemas.microsoft.com/office/drawing/2010/main"/>
              </a:ext>
            </a:extLst>
          </a:blip>
          <a:srcRect b="-16499"/>
          <a:stretch/>
        </p:blipFill>
        <p:spPr>
          <a:xfrm>
            <a:off x="-1" y="0"/>
            <a:ext cx="12207161" cy="7569200"/>
          </a:xfrm>
          <a:prstGeom prst="rect">
            <a:avLst/>
          </a:prstGeom>
        </p:spPr>
      </p:pic>
      <p:pic>
        <p:nvPicPr>
          <p:cNvPr id="8" name="Picture 7" descr="grounds.png"/>
          <p:cNvPicPr>
            <a:picLocks noChangeAspect="1"/>
          </p:cNvPicPr>
          <p:nvPr userDrawn="1"/>
        </p:nvPicPr>
        <p:blipFill rotWithShape="1">
          <a:blip r:embed="rId5" cstate="screen">
            <a:extLst>
              <a:ext uri="{28A0092B-C50C-407E-A947-70E740481C1C}">
                <a14:useLocalDpi xmlns:a14="http://schemas.microsoft.com/office/drawing/2010/main"/>
              </a:ext>
            </a:extLst>
          </a:blip>
          <a:srcRect b="-16499"/>
          <a:stretch/>
        </p:blipFill>
        <p:spPr>
          <a:xfrm>
            <a:off x="-19614" y="457200"/>
            <a:ext cx="12211615" cy="6974051"/>
          </a:xfrm>
          <a:prstGeom prst="rect">
            <a:avLst/>
          </a:prstGeom>
        </p:spPr>
      </p:pic>
      <p:sp>
        <p:nvSpPr>
          <p:cNvPr id="9"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10" name="Rectangle 6"/>
          <p:cNvSpPr/>
          <p:nvPr userDrawn="1"/>
        </p:nvSpPr>
        <p:spPr>
          <a:xfrm>
            <a:off x="-3507" y="1"/>
            <a:ext cx="12193733"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11" name="Picture 10" descr="UVA_Primary_white.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466367" y="277922"/>
            <a:ext cx="1877883" cy="347190"/>
          </a:xfrm>
          <a:prstGeom prst="rect">
            <a:avLst/>
          </a:prstGeom>
        </p:spPr>
      </p:pic>
    </p:spTree>
    <p:extLst>
      <p:ext uri="{BB962C8B-B14F-4D97-AF65-F5344CB8AC3E}">
        <p14:creationId xmlns:p14="http://schemas.microsoft.com/office/powerpoint/2010/main" val="862877668"/>
      </p:ext>
    </p:extLst>
  </p:cSld>
  <p:clrMap bg1="lt1" tx1="dk1" bg2="lt2" tx2="dk2" accent1="accent1" accent2="accent2" accent3="accent3" accent4="accent4" accent5="accent5" accent6="accent6" hlink="hlink" folHlink="folHlink"/>
  <p:sldLayoutIdLst>
    <p:sldLayoutId id="2147483675"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screen">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2" name="Slide Number Placeholder 9"/>
          <p:cNvSpPr>
            <a:spLocks noGrp="1"/>
          </p:cNvSpPr>
          <p:nvPr>
            <p:ph type="sldNum" sz="quarter" idx="4"/>
          </p:nvPr>
        </p:nvSpPr>
        <p:spPr>
          <a:xfrm>
            <a:off x="394085" y="6460256"/>
            <a:ext cx="2844800" cy="365125"/>
          </a:xfrm>
          <a:prstGeom prst="rect">
            <a:avLst/>
          </a:prstGeom>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389535126"/>
      </p:ext>
    </p:extLst>
  </p:cSld>
  <p:clrMap bg1="lt1" tx1="dk1" bg2="lt2" tx2="dk2" accent1="accent1" accent2="accent2" accent3="accent3" accent4="accent4" accent5="accent5" accent6="accent6" hlink="hlink" folHlink="folHlink"/>
  <p:sldLayoutIdLst>
    <p:sldLayoutId id="2147483696" r:id="rId1"/>
    <p:sldLayoutId id="2147483677" r:id="rId2"/>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www.burning-glass.com/abou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www.burning-glass.com/abou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hyperlink" Target="https://www.burning-glass.com/about/"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burning-glass.com/about/"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14.svg"/><Relationship Id="rId5" Type="http://schemas.openxmlformats.org/officeDocument/2006/relationships/image" Target="../media/image15.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factfinder.census.gov/faces/tableservices/jsf/pages/productview.xhtml?src=bkm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ssrn.com/abstract=2709141"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hyperlink" Target="https://dx.doi.org/10.2139/ssrn.2709141"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8.tiff"/><Relationship Id="rId7" Type="http://schemas.microsoft.com/office/2007/relationships/hdphoto" Target="../media/hdphoto2.wdp"/><Relationship Id="rId2" Type="http://schemas.openxmlformats.org/officeDocument/2006/relationships/notesSlide" Target="../notesSlides/notesSlide33.xml"/><Relationship Id="rId1" Type="http://schemas.openxmlformats.org/officeDocument/2006/relationships/slideLayout" Target="../slideLayouts/slideLayout31.xml"/><Relationship Id="rId6" Type="http://schemas.microsoft.com/office/2007/relationships/hdphoto" Target="../media/hdphoto1.wdp"/><Relationship Id="rId11" Type="http://schemas.openxmlformats.org/officeDocument/2006/relationships/comments" Target="../comments/comment1.xml"/><Relationship Id="rId5" Type="http://schemas.openxmlformats.org/officeDocument/2006/relationships/image" Target="../media/image20.png"/><Relationship Id="rId10" Type="http://schemas.microsoft.com/office/2007/relationships/hdphoto" Target="../media/hdphoto5.wdp"/><Relationship Id="rId4" Type="http://schemas.openxmlformats.org/officeDocument/2006/relationships/image" Target="../media/image19.tiff"/><Relationship Id="rId9" Type="http://schemas.microsoft.com/office/2007/relationships/hdphoto" Target="../media/hdphoto4.wdp"/></Relationships>
</file>

<file path=ppt/slides/_rels/slide4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4.xml"/><Relationship Id="rId1" Type="http://schemas.openxmlformats.org/officeDocument/2006/relationships/slideLayout" Target="../slideLayouts/slideLayout31.xml"/><Relationship Id="rId4" Type="http://schemas.openxmlformats.org/officeDocument/2006/relationships/image" Target="../media/image19.tif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32.xml"/><Relationship Id="rId4" Type="http://schemas.openxmlformats.org/officeDocument/2006/relationships/image" Target="../media/image25.tiff"/></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31.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8.svg"/><Relationship Id="rId7" Type="http://schemas.openxmlformats.org/officeDocument/2006/relationships/image" Target="../media/image36.svg"/><Relationship Id="rId2" Type="http://schemas.openxmlformats.org/officeDocument/2006/relationships/image" Target="../media/image37.png"/><Relationship Id="rId1" Type="http://schemas.openxmlformats.org/officeDocument/2006/relationships/slideLayout" Target="../slideLayouts/slideLayout31.xml"/><Relationship Id="rId6" Type="http://schemas.openxmlformats.org/officeDocument/2006/relationships/image" Target="../media/image35.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4.sv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52.xml"/><Relationship Id="rId1" Type="http://schemas.openxmlformats.org/officeDocument/2006/relationships/slideLayout" Target="../slideLayouts/slideLayout32.xml"/><Relationship Id="rId6" Type="http://schemas.openxmlformats.org/officeDocument/2006/relationships/image" Target="../media/image47.tiff"/><Relationship Id="rId5" Type="http://schemas.openxmlformats.org/officeDocument/2006/relationships/image" Target="../media/image46.tiff"/><Relationship Id="rId4" Type="http://schemas.openxmlformats.org/officeDocument/2006/relationships/image" Target="../media/image45.tiff"/></Relationships>
</file>

<file path=ppt/slides/_rels/slide68.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53.xml"/><Relationship Id="rId1" Type="http://schemas.openxmlformats.org/officeDocument/2006/relationships/slideLayout" Target="../slideLayouts/slideLayout32.xml"/><Relationship Id="rId4" Type="http://schemas.openxmlformats.org/officeDocument/2006/relationships/image" Target="../media/image49.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88724A-DCB0-E44D-9047-1D511E67FB14}"/>
              </a:ext>
            </a:extLst>
          </p:cNvPr>
          <p:cNvSpPr>
            <a:spLocks noGrp="1"/>
          </p:cNvSpPr>
          <p:nvPr>
            <p:ph type="body" sz="quarter" idx="10"/>
          </p:nvPr>
        </p:nvSpPr>
        <p:spPr>
          <a:xfrm>
            <a:off x="32657" y="801014"/>
            <a:ext cx="12192000" cy="732883"/>
          </a:xfrm>
        </p:spPr>
        <p:txBody>
          <a:bodyPr vert="horz" anchor="t"/>
          <a:lstStyle/>
          <a:p>
            <a:r>
              <a:rPr lang="en-US"/>
              <a:t>Skilled Technical Workforce: </a:t>
            </a:r>
          </a:p>
          <a:p>
            <a:r>
              <a:rPr lang="en-US"/>
              <a:t>Supply, Demand, and Pathways</a:t>
            </a:r>
          </a:p>
        </p:txBody>
      </p:sp>
      <p:sp>
        <p:nvSpPr>
          <p:cNvPr id="3" name="Text Placeholder 2">
            <a:extLst>
              <a:ext uri="{FF2B5EF4-FFF2-40B4-BE49-F238E27FC236}">
                <a16:creationId xmlns:a16="http://schemas.microsoft.com/office/drawing/2014/main" id="{D7AF11E9-DC6D-F44C-A4F1-79212BF45D6C}"/>
              </a:ext>
            </a:extLst>
          </p:cNvPr>
          <p:cNvSpPr>
            <a:spLocks noGrp="1"/>
          </p:cNvSpPr>
          <p:nvPr>
            <p:ph type="body" sz="quarter" idx="11"/>
          </p:nvPr>
        </p:nvSpPr>
        <p:spPr>
          <a:xfrm>
            <a:off x="0" y="3113360"/>
            <a:ext cx="12192000" cy="773112"/>
          </a:xfrm>
        </p:spPr>
        <p:txBody>
          <a:bodyPr vert="horz" anchor="t"/>
          <a:lstStyle/>
          <a:p>
            <a:r>
              <a:rPr lang="en-US" sz="4000"/>
              <a:t>Data Science for the Public Good </a:t>
            </a:r>
          </a:p>
          <a:p>
            <a:r>
              <a:rPr lang="en-US" sz="3600"/>
              <a:t>Summer 2019</a:t>
            </a:r>
          </a:p>
        </p:txBody>
      </p:sp>
      <p:sp>
        <p:nvSpPr>
          <p:cNvPr id="4" name="Text Placeholder 3">
            <a:extLst>
              <a:ext uri="{FF2B5EF4-FFF2-40B4-BE49-F238E27FC236}">
                <a16:creationId xmlns:a16="http://schemas.microsoft.com/office/drawing/2014/main" id="{1EB4EA29-4FBB-C24D-BC06-C4E1E0C838D7}"/>
              </a:ext>
            </a:extLst>
          </p:cNvPr>
          <p:cNvSpPr>
            <a:spLocks noGrp="1"/>
          </p:cNvSpPr>
          <p:nvPr>
            <p:ph type="body" sz="quarter" idx="12"/>
          </p:nvPr>
        </p:nvSpPr>
        <p:spPr>
          <a:xfrm rot="10800000" flipV="1">
            <a:off x="0" y="4408410"/>
            <a:ext cx="12192000" cy="1036950"/>
          </a:xfrm>
        </p:spPr>
        <p:txBody>
          <a:bodyPr vert="horz" anchor="t"/>
          <a:lstStyle/>
          <a:p>
            <a:r>
              <a:rPr lang="en-US" dirty="0"/>
              <a:t> </a:t>
            </a:r>
            <a:r>
              <a:rPr lang="en-US" sz="2400" dirty="0"/>
              <a:t>Alyssa Fowers, Sarah McDonald, and Calvin Isch</a:t>
            </a:r>
          </a:p>
          <a:p>
            <a:r>
              <a:rPr lang="en-US" sz="2000" dirty="0"/>
              <a:t>Vicki Lancaster, Ph.D., Sam Cohen, Ph.D.</a:t>
            </a:r>
            <a:endParaRPr lang="en-US" dirty="0"/>
          </a:p>
        </p:txBody>
      </p:sp>
    </p:spTree>
    <p:extLst>
      <p:ext uri="{BB962C8B-B14F-4D97-AF65-F5344CB8AC3E}">
        <p14:creationId xmlns:p14="http://schemas.microsoft.com/office/powerpoint/2010/main" val="21632827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DD919F-45D3-1446-975A-AA1B0E4786D9}"/>
              </a:ext>
            </a:extLst>
          </p:cNvPr>
          <p:cNvSpPr>
            <a:spLocks noGrp="1"/>
          </p:cNvSpPr>
          <p:nvPr>
            <p:ph type="sldNum" sz="quarter" idx="10"/>
          </p:nvPr>
        </p:nvSpPr>
        <p:spPr/>
        <p:txBody>
          <a:bodyPr/>
          <a:lstStyle/>
          <a:p>
            <a:fld id="{0F418C06-167A-E646-9EF6-18275B625F6B}" type="slidenum">
              <a:rPr lang="en-US" smtClean="0"/>
              <a:pPr/>
              <a:t>10</a:t>
            </a:fld>
            <a:endParaRPr lang="en-US"/>
          </a:p>
        </p:txBody>
      </p:sp>
      <p:pic>
        <p:nvPicPr>
          <p:cNvPr id="6" name="Picture 6" descr="A close up of a logo&#10;&#10;Description generated with very high confidence">
            <a:extLst>
              <a:ext uri="{FF2B5EF4-FFF2-40B4-BE49-F238E27FC236}">
                <a16:creationId xmlns:a16="http://schemas.microsoft.com/office/drawing/2014/main" id="{A8AB8DB8-E71E-43FC-9B84-156F5F0B06B7}"/>
              </a:ext>
            </a:extLst>
          </p:cNvPr>
          <p:cNvPicPr>
            <a:picLocks noChangeAspect="1"/>
          </p:cNvPicPr>
          <p:nvPr/>
        </p:nvPicPr>
        <p:blipFill>
          <a:blip r:embed="rId3"/>
          <a:stretch>
            <a:fillRect/>
          </a:stretch>
        </p:blipFill>
        <p:spPr>
          <a:xfrm>
            <a:off x="3481457" y="334408"/>
            <a:ext cx="4787585" cy="1091586"/>
          </a:xfrm>
          <a:prstGeom prst="rect">
            <a:avLst/>
          </a:prstGeom>
        </p:spPr>
      </p:pic>
      <p:sp>
        <p:nvSpPr>
          <p:cNvPr id="29" name="TextBox 28">
            <a:extLst>
              <a:ext uri="{FF2B5EF4-FFF2-40B4-BE49-F238E27FC236}">
                <a16:creationId xmlns:a16="http://schemas.microsoft.com/office/drawing/2014/main" id="{033A8F2E-FEE9-466C-A52F-0D7AAD2DD364}"/>
              </a:ext>
            </a:extLst>
          </p:cNvPr>
          <p:cNvSpPr txBox="1"/>
          <p:nvPr/>
        </p:nvSpPr>
        <p:spPr>
          <a:xfrm>
            <a:off x="-54806" y="5754126"/>
            <a:ext cx="41688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aseline="30000">
                <a:solidFill>
                  <a:srgbClr val="000000"/>
                </a:solidFill>
                <a:latin typeface="ITC Franklin Gothic Std Book"/>
              </a:rPr>
              <a:t>* </a:t>
            </a:r>
            <a:r>
              <a:rPr lang="en-US">
                <a:solidFill>
                  <a:srgbClr val="000000"/>
                </a:solidFill>
                <a:ea typeface="+mn-lt"/>
                <a:cs typeface="+mn-lt"/>
                <a:hlinkClick r:id="rId4"/>
              </a:rPr>
              <a:t>https://www.burning-glass.com/about/</a:t>
            </a:r>
            <a:endParaRPr lang="en-US">
              <a:solidFill>
                <a:srgbClr val="000000"/>
              </a:solidFill>
              <a:ea typeface="+mn-lt"/>
              <a:cs typeface="+mn-lt"/>
            </a:endParaRPr>
          </a:p>
        </p:txBody>
      </p:sp>
    </p:spTree>
    <p:extLst>
      <p:ext uri="{BB962C8B-B14F-4D97-AF65-F5344CB8AC3E}">
        <p14:creationId xmlns:p14="http://schemas.microsoft.com/office/powerpoint/2010/main" val="7757008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DD919F-45D3-1446-975A-AA1B0E4786D9}"/>
              </a:ext>
            </a:extLst>
          </p:cNvPr>
          <p:cNvSpPr>
            <a:spLocks noGrp="1"/>
          </p:cNvSpPr>
          <p:nvPr>
            <p:ph type="sldNum" sz="quarter" idx="10"/>
          </p:nvPr>
        </p:nvSpPr>
        <p:spPr/>
        <p:txBody>
          <a:bodyPr/>
          <a:lstStyle/>
          <a:p>
            <a:fld id="{0F418C06-167A-E646-9EF6-18275B625F6B}" type="slidenum">
              <a:rPr lang="en-US" smtClean="0"/>
              <a:pPr/>
              <a:t>11</a:t>
            </a:fld>
            <a:endParaRPr lang="en-US"/>
          </a:p>
        </p:txBody>
      </p:sp>
      <p:pic>
        <p:nvPicPr>
          <p:cNvPr id="6" name="Picture 6" descr="A close up of a logo&#10;&#10;Description generated with very high confidence">
            <a:extLst>
              <a:ext uri="{FF2B5EF4-FFF2-40B4-BE49-F238E27FC236}">
                <a16:creationId xmlns:a16="http://schemas.microsoft.com/office/drawing/2014/main" id="{A8AB8DB8-E71E-43FC-9B84-156F5F0B06B7}"/>
              </a:ext>
            </a:extLst>
          </p:cNvPr>
          <p:cNvPicPr>
            <a:picLocks noChangeAspect="1"/>
          </p:cNvPicPr>
          <p:nvPr/>
        </p:nvPicPr>
        <p:blipFill>
          <a:blip r:embed="rId3"/>
          <a:stretch>
            <a:fillRect/>
          </a:stretch>
        </p:blipFill>
        <p:spPr>
          <a:xfrm>
            <a:off x="3481457" y="334408"/>
            <a:ext cx="4787585" cy="1091586"/>
          </a:xfrm>
          <a:prstGeom prst="rect">
            <a:avLst/>
          </a:prstGeom>
        </p:spPr>
      </p:pic>
      <p:sp>
        <p:nvSpPr>
          <p:cNvPr id="7" name="TextBox 6">
            <a:extLst>
              <a:ext uri="{FF2B5EF4-FFF2-40B4-BE49-F238E27FC236}">
                <a16:creationId xmlns:a16="http://schemas.microsoft.com/office/drawing/2014/main" id="{7EFCC3AE-45C1-4C15-AB0E-586D11BDBBE7}"/>
              </a:ext>
            </a:extLst>
          </p:cNvPr>
          <p:cNvSpPr txBox="1"/>
          <p:nvPr/>
        </p:nvSpPr>
        <p:spPr>
          <a:xfrm>
            <a:off x="4395173" y="1540834"/>
            <a:ext cx="315697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200" b="1">
                <a:solidFill>
                  <a:srgbClr val="233E50"/>
                </a:solidFill>
                <a:latin typeface="ITC Franklin Gothic Std Book"/>
              </a:rPr>
              <a:t>70</a:t>
            </a:r>
            <a:endParaRPr lang="en-US" b="1">
              <a:cs typeface="Calibri"/>
            </a:endParaRPr>
          </a:p>
          <a:p>
            <a:pPr algn="ctr"/>
            <a:r>
              <a:rPr lang="en-US" sz="4800">
                <a:solidFill>
                  <a:srgbClr val="233E50"/>
                </a:solidFill>
                <a:latin typeface="ITC Franklin Gothic Std Book"/>
                <a:cs typeface="Calibri"/>
              </a:rPr>
              <a:t>variables</a:t>
            </a:r>
          </a:p>
        </p:txBody>
      </p:sp>
      <p:sp>
        <p:nvSpPr>
          <p:cNvPr id="8" name="TextBox 7">
            <a:extLst>
              <a:ext uri="{FF2B5EF4-FFF2-40B4-BE49-F238E27FC236}">
                <a16:creationId xmlns:a16="http://schemas.microsoft.com/office/drawing/2014/main" id="{6DC33A96-BE0A-4EA4-A1BC-89560864DDB5}"/>
              </a:ext>
            </a:extLst>
          </p:cNvPr>
          <p:cNvSpPr txBox="1"/>
          <p:nvPr/>
        </p:nvSpPr>
        <p:spPr>
          <a:xfrm>
            <a:off x="7104176" y="1434973"/>
            <a:ext cx="5946140"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b="1">
                <a:solidFill>
                  <a:srgbClr val="233E50"/>
                </a:solidFill>
                <a:latin typeface="ITC Franklin Gothic Std Book"/>
              </a:rPr>
              <a:t>2007,</a:t>
            </a:r>
            <a:endParaRPr lang="en-US" sz="6600">
              <a:solidFill>
                <a:srgbClr val="233E50"/>
              </a:solidFill>
              <a:latin typeface="ITC Franklin Gothic Std Book"/>
              <a:cs typeface="Calibri"/>
            </a:endParaRPr>
          </a:p>
          <a:p>
            <a:pPr algn="ctr"/>
            <a:r>
              <a:rPr lang="en-US" sz="6600" b="1">
                <a:solidFill>
                  <a:srgbClr val="233E50"/>
                </a:solidFill>
                <a:latin typeface="ITC Franklin Gothic Std Book"/>
              </a:rPr>
              <a:t>2010-19</a:t>
            </a:r>
            <a:endParaRPr lang="en-US" sz="6600">
              <a:solidFill>
                <a:srgbClr val="233E50"/>
              </a:solidFill>
              <a:latin typeface="ITC Franklin Gothic Std Book"/>
              <a:cs typeface="Calibri"/>
            </a:endParaRPr>
          </a:p>
        </p:txBody>
      </p:sp>
      <p:sp>
        <p:nvSpPr>
          <p:cNvPr id="20" name="TextBox 19">
            <a:extLst>
              <a:ext uri="{FF2B5EF4-FFF2-40B4-BE49-F238E27FC236}">
                <a16:creationId xmlns:a16="http://schemas.microsoft.com/office/drawing/2014/main" id="{F6DBDCB4-7F20-486C-9204-56246895257E}"/>
              </a:ext>
            </a:extLst>
          </p:cNvPr>
          <p:cNvSpPr txBox="1"/>
          <p:nvPr/>
        </p:nvSpPr>
        <p:spPr>
          <a:xfrm>
            <a:off x="-54806" y="5754126"/>
            <a:ext cx="41688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aseline="30000">
                <a:solidFill>
                  <a:srgbClr val="000000"/>
                </a:solidFill>
                <a:latin typeface="ITC Franklin Gothic Std Book"/>
              </a:rPr>
              <a:t>* </a:t>
            </a:r>
            <a:r>
              <a:rPr lang="en-US">
                <a:solidFill>
                  <a:srgbClr val="000000"/>
                </a:solidFill>
                <a:ea typeface="+mn-lt"/>
                <a:cs typeface="+mn-lt"/>
                <a:hlinkClick r:id="rId4"/>
              </a:rPr>
              <a:t>https://www.burning-glass.com/about/</a:t>
            </a:r>
            <a:endParaRPr lang="en-US">
              <a:solidFill>
                <a:srgbClr val="000000"/>
              </a:solidFill>
              <a:ea typeface="+mn-lt"/>
              <a:cs typeface="+mn-lt"/>
            </a:endParaRPr>
          </a:p>
        </p:txBody>
      </p:sp>
      <p:sp>
        <p:nvSpPr>
          <p:cNvPr id="11" name="TextBox 10">
            <a:extLst>
              <a:ext uri="{FF2B5EF4-FFF2-40B4-BE49-F238E27FC236}">
                <a16:creationId xmlns:a16="http://schemas.microsoft.com/office/drawing/2014/main" id="{28BA192E-8F08-4394-97AA-7E126725E5DB}"/>
              </a:ext>
            </a:extLst>
          </p:cNvPr>
          <p:cNvSpPr txBox="1"/>
          <p:nvPr/>
        </p:nvSpPr>
        <p:spPr>
          <a:xfrm>
            <a:off x="-54806" y="1540835"/>
            <a:ext cx="380687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200" b="1">
                <a:solidFill>
                  <a:srgbClr val="233E50"/>
                </a:solidFill>
                <a:latin typeface="ITC Franklin Gothic Std Book"/>
              </a:rPr>
              <a:t>50,000</a:t>
            </a:r>
            <a:endParaRPr lang="en-US" b="1">
              <a:cs typeface="Calibri"/>
            </a:endParaRPr>
          </a:p>
          <a:p>
            <a:pPr algn="ctr"/>
            <a:r>
              <a:rPr lang="en-US" sz="4800">
                <a:solidFill>
                  <a:srgbClr val="233E50"/>
                </a:solidFill>
                <a:latin typeface="ITC Franklin Gothic Std Book"/>
              </a:rPr>
              <a:t>sites daily</a:t>
            </a:r>
            <a:endParaRPr lang="en-US" sz="4800">
              <a:solidFill>
                <a:srgbClr val="000000"/>
              </a:solidFill>
              <a:latin typeface="Calibri"/>
              <a:cs typeface="Calibri"/>
            </a:endParaRPr>
          </a:p>
        </p:txBody>
      </p:sp>
    </p:spTree>
    <p:extLst>
      <p:ext uri="{BB962C8B-B14F-4D97-AF65-F5344CB8AC3E}">
        <p14:creationId xmlns:p14="http://schemas.microsoft.com/office/powerpoint/2010/main" val="25302303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DD919F-45D3-1446-975A-AA1B0E4786D9}"/>
              </a:ext>
            </a:extLst>
          </p:cNvPr>
          <p:cNvSpPr>
            <a:spLocks noGrp="1"/>
          </p:cNvSpPr>
          <p:nvPr>
            <p:ph type="sldNum" sz="quarter" idx="10"/>
          </p:nvPr>
        </p:nvSpPr>
        <p:spPr/>
        <p:txBody>
          <a:bodyPr/>
          <a:lstStyle/>
          <a:p>
            <a:fld id="{0F418C06-167A-E646-9EF6-18275B625F6B}" type="slidenum">
              <a:rPr lang="en-US" smtClean="0"/>
              <a:pPr/>
              <a:t>12</a:t>
            </a:fld>
            <a:endParaRPr lang="en-US"/>
          </a:p>
        </p:txBody>
      </p:sp>
      <p:pic>
        <p:nvPicPr>
          <p:cNvPr id="6" name="Picture 6" descr="A close up of a logo&#10;&#10;Description generated with very high confidence">
            <a:extLst>
              <a:ext uri="{FF2B5EF4-FFF2-40B4-BE49-F238E27FC236}">
                <a16:creationId xmlns:a16="http://schemas.microsoft.com/office/drawing/2014/main" id="{A8AB8DB8-E71E-43FC-9B84-156F5F0B06B7}"/>
              </a:ext>
            </a:extLst>
          </p:cNvPr>
          <p:cNvPicPr>
            <a:picLocks noChangeAspect="1"/>
          </p:cNvPicPr>
          <p:nvPr/>
        </p:nvPicPr>
        <p:blipFill>
          <a:blip r:embed="rId3"/>
          <a:stretch>
            <a:fillRect/>
          </a:stretch>
        </p:blipFill>
        <p:spPr>
          <a:xfrm>
            <a:off x="3481457" y="334408"/>
            <a:ext cx="4787585" cy="1091586"/>
          </a:xfrm>
          <a:prstGeom prst="rect">
            <a:avLst/>
          </a:prstGeom>
        </p:spPr>
      </p:pic>
      <p:sp>
        <p:nvSpPr>
          <p:cNvPr id="2" name="TextBox 1">
            <a:extLst>
              <a:ext uri="{FF2B5EF4-FFF2-40B4-BE49-F238E27FC236}">
                <a16:creationId xmlns:a16="http://schemas.microsoft.com/office/drawing/2014/main" id="{28BA192E-8F08-4394-97AA-7E126725E5DB}"/>
              </a:ext>
            </a:extLst>
          </p:cNvPr>
          <p:cNvSpPr txBox="1"/>
          <p:nvPr/>
        </p:nvSpPr>
        <p:spPr>
          <a:xfrm>
            <a:off x="-54806" y="1540835"/>
            <a:ext cx="380687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200" b="1">
                <a:solidFill>
                  <a:srgbClr val="233E50"/>
                </a:solidFill>
                <a:latin typeface="ITC Franklin Gothic Std Book"/>
              </a:rPr>
              <a:t>50,000</a:t>
            </a:r>
            <a:endParaRPr lang="en-US" b="1">
              <a:cs typeface="Calibri"/>
            </a:endParaRPr>
          </a:p>
          <a:p>
            <a:pPr algn="ctr"/>
            <a:r>
              <a:rPr lang="en-US" sz="4800">
                <a:solidFill>
                  <a:srgbClr val="233E50"/>
                </a:solidFill>
                <a:latin typeface="ITC Franklin Gothic Std Book"/>
              </a:rPr>
              <a:t>sites daily</a:t>
            </a:r>
            <a:endParaRPr lang="en-US" sz="4800">
              <a:solidFill>
                <a:srgbClr val="000000"/>
              </a:solidFill>
              <a:latin typeface="Calibri"/>
              <a:cs typeface="Calibri"/>
            </a:endParaRPr>
          </a:p>
        </p:txBody>
      </p:sp>
      <p:sp>
        <p:nvSpPr>
          <p:cNvPr id="7" name="TextBox 6">
            <a:extLst>
              <a:ext uri="{FF2B5EF4-FFF2-40B4-BE49-F238E27FC236}">
                <a16:creationId xmlns:a16="http://schemas.microsoft.com/office/drawing/2014/main" id="{7EFCC3AE-45C1-4C15-AB0E-586D11BDBBE7}"/>
              </a:ext>
            </a:extLst>
          </p:cNvPr>
          <p:cNvSpPr txBox="1"/>
          <p:nvPr/>
        </p:nvSpPr>
        <p:spPr>
          <a:xfrm>
            <a:off x="4395173" y="1540834"/>
            <a:ext cx="315697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200" b="1">
                <a:solidFill>
                  <a:srgbClr val="233E50"/>
                </a:solidFill>
                <a:latin typeface="ITC Franklin Gothic Std Book"/>
              </a:rPr>
              <a:t>70</a:t>
            </a:r>
            <a:endParaRPr lang="en-US" b="1">
              <a:cs typeface="Calibri"/>
            </a:endParaRPr>
          </a:p>
          <a:p>
            <a:pPr algn="ctr"/>
            <a:r>
              <a:rPr lang="en-US" sz="4800">
                <a:solidFill>
                  <a:srgbClr val="233E50"/>
                </a:solidFill>
                <a:latin typeface="ITC Franklin Gothic Std Book"/>
                <a:cs typeface="Calibri"/>
              </a:rPr>
              <a:t>variables</a:t>
            </a:r>
          </a:p>
        </p:txBody>
      </p:sp>
      <p:sp>
        <p:nvSpPr>
          <p:cNvPr id="8" name="TextBox 7">
            <a:extLst>
              <a:ext uri="{FF2B5EF4-FFF2-40B4-BE49-F238E27FC236}">
                <a16:creationId xmlns:a16="http://schemas.microsoft.com/office/drawing/2014/main" id="{6DC33A96-BE0A-4EA4-A1BC-89560864DDB5}"/>
              </a:ext>
            </a:extLst>
          </p:cNvPr>
          <p:cNvSpPr txBox="1"/>
          <p:nvPr/>
        </p:nvSpPr>
        <p:spPr>
          <a:xfrm>
            <a:off x="7104176" y="1434973"/>
            <a:ext cx="5946140"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b="1">
                <a:solidFill>
                  <a:srgbClr val="233E50"/>
                </a:solidFill>
                <a:latin typeface="ITC Franklin Gothic Std Book"/>
              </a:rPr>
              <a:t>2007,</a:t>
            </a:r>
            <a:endParaRPr lang="en-US" sz="6600">
              <a:solidFill>
                <a:srgbClr val="233E50"/>
              </a:solidFill>
              <a:latin typeface="ITC Franklin Gothic Std Book"/>
              <a:cs typeface="Calibri"/>
            </a:endParaRPr>
          </a:p>
          <a:p>
            <a:pPr algn="ctr"/>
            <a:r>
              <a:rPr lang="en-US" sz="6600" b="1">
                <a:solidFill>
                  <a:srgbClr val="233E50"/>
                </a:solidFill>
                <a:latin typeface="ITC Franklin Gothic Std Book"/>
              </a:rPr>
              <a:t>2010-19</a:t>
            </a:r>
            <a:endParaRPr lang="en-US" sz="6600">
              <a:solidFill>
                <a:srgbClr val="233E50"/>
              </a:solidFill>
              <a:latin typeface="ITC Franklin Gothic Std Book"/>
              <a:cs typeface="Calibri"/>
            </a:endParaRPr>
          </a:p>
        </p:txBody>
      </p:sp>
      <p:sp>
        <p:nvSpPr>
          <p:cNvPr id="10" name="TextBox 9">
            <a:extLst>
              <a:ext uri="{FF2B5EF4-FFF2-40B4-BE49-F238E27FC236}">
                <a16:creationId xmlns:a16="http://schemas.microsoft.com/office/drawing/2014/main" id="{6DDC4533-1E02-4195-9EBA-48A283CE03D5}"/>
              </a:ext>
            </a:extLst>
          </p:cNvPr>
          <p:cNvSpPr txBox="1"/>
          <p:nvPr/>
        </p:nvSpPr>
        <p:spPr>
          <a:xfrm>
            <a:off x="1310501" y="4027681"/>
            <a:ext cx="959109" cy="58477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l"/>
            <a:r>
              <a:rPr lang="en-US" sz="3200">
                <a:solidFill>
                  <a:srgbClr val="233E50"/>
                </a:solidFill>
                <a:latin typeface="ITC Franklin Gothic Std Book"/>
              </a:rPr>
              <a:t>MSA</a:t>
            </a:r>
          </a:p>
        </p:txBody>
      </p:sp>
      <p:sp>
        <p:nvSpPr>
          <p:cNvPr id="11" name="TextBox 10">
            <a:extLst>
              <a:ext uri="{FF2B5EF4-FFF2-40B4-BE49-F238E27FC236}">
                <a16:creationId xmlns:a16="http://schemas.microsoft.com/office/drawing/2014/main" id="{DC7B7D40-BA93-4C0B-ACF8-D63C35BC5F8D}"/>
              </a:ext>
            </a:extLst>
          </p:cNvPr>
          <p:cNvSpPr txBox="1"/>
          <p:nvPr/>
        </p:nvSpPr>
        <p:spPr>
          <a:xfrm>
            <a:off x="2553648" y="4027680"/>
            <a:ext cx="2276585" cy="58477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3200">
                <a:solidFill>
                  <a:srgbClr val="233E50"/>
                </a:solidFill>
                <a:latin typeface="ITC Franklin Gothic Std Book"/>
              </a:rPr>
              <a:t>O*NET Code</a:t>
            </a:r>
          </a:p>
        </p:txBody>
      </p:sp>
      <p:cxnSp>
        <p:nvCxnSpPr>
          <p:cNvPr id="15" name="Straight Arrow Connector 14">
            <a:extLst>
              <a:ext uri="{FF2B5EF4-FFF2-40B4-BE49-F238E27FC236}">
                <a16:creationId xmlns:a16="http://schemas.microsoft.com/office/drawing/2014/main" id="{EDC83254-98CB-4B16-A86C-D998582AB3D5}"/>
              </a:ext>
            </a:extLst>
          </p:cNvPr>
          <p:cNvCxnSpPr/>
          <p:nvPr/>
        </p:nvCxnSpPr>
        <p:spPr>
          <a:xfrm>
            <a:off x="5924550" y="3362325"/>
            <a:ext cx="9525" cy="400050"/>
          </a:xfrm>
          <a:prstGeom prst="straightConnector1">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DA304F9E-7BA2-47D5-B33B-E14D4B86BB0A}"/>
              </a:ext>
            </a:extLst>
          </p:cNvPr>
          <p:cNvCxnSpPr>
            <a:cxnSpLocks/>
          </p:cNvCxnSpPr>
          <p:nvPr/>
        </p:nvCxnSpPr>
        <p:spPr>
          <a:xfrm>
            <a:off x="1266824" y="3743324"/>
            <a:ext cx="9658350" cy="0"/>
          </a:xfrm>
          <a:prstGeom prst="straightConnector1">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32E05560-6716-492A-B142-F47E0B4E9BEE}"/>
              </a:ext>
            </a:extLst>
          </p:cNvPr>
          <p:cNvCxnSpPr>
            <a:cxnSpLocks/>
          </p:cNvCxnSpPr>
          <p:nvPr/>
        </p:nvCxnSpPr>
        <p:spPr>
          <a:xfrm>
            <a:off x="1285874" y="3724274"/>
            <a:ext cx="9525" cy="400050"/>
          </a:xfrm>
          <a:prstGeom prst="straightConnector1">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644DBB39-3F54-4FE5-A7A4-1B65EE40E196}"/>
              </a:ext>
            </a:extLst>
          </p:cNvPr>
          <p:cNvCxnSpPr>
            <a:cxnSpLocks/>
          </p:cNvCxnSpPr>
          <p:nvPr/>
        </p:nvCxnSpPr>
        <p:spPr>
          <a:xfrm>
            <a:off x="10887074" y="3724274"/>
            <a:ext cx="9525" cy="400050"/>
          </a:xfrm>
          <a:prstGeom prst="straightConnector1">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238623A2-BD10-4769-9839-DE1AE07DF1D4}"/>
              </a:ext>
            </a:extLst>
          </p:cNvPr>
          <p:cNvSpPr txBox="1"/>
          <p:nvPr/>
        </p:nvSpPr>
        <p:spPr>
          <a:xfrm>
            <a:off x="-54806" y="5754126"/>
            <a:ext cx="41688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aseline="30000">
                <a:solidFill>
                  <a:srgbClr val="000000"/>
                </a:solidFill>
                <a:latin typeface="ITC Franklin Gothic Std Book"/>
              </a:rPr>
              <a:t>* </a:t>
            </a:r>
            <a:r>
              <a:rPr lang="en-US">
                <a:solidFill>
                  <a:srgbClr val="000000"/>
                </a:solidFill>
                <a:ea typeface="+mn-lt"/>
                <a:cs typeface="+mn-lt"/>
                <a:hlinkClick r:id="rId4"/>
              </a:rPr>
              <a:t>https://www.burning-glass.com/about/</a:t>
            </a:r>
            <a:endParaRPr lang="en-US">
              <a:solidFill>
                <a:srgbClr val="000000"/>
              </a:solidFill>
              <a:ea typeface="+mn-lt"/>
              <a:cs typeface="+mn-lt"/>
            </a:endParaRPr>
          </a:p>
        </p:txBody>
      </p:sp>
      <p:sp>
        <p:nvSpPr>
          <p:cNvPr id="5" name="TextBox 4">
            <a:extLst>
              <a:ext uri="{FF2B5EF4-FFF2-40B4-BE49-F238E27FC236}">
                <a16:creationId xmlns:a16="http://schemas.microsoft.com/office/drawing/2014/main" id="{165AFB4E-93E7-43B2-A133-A54746DFCBDF}"/>
              </a:ext>
            </a:extLst>
          </p:cNvPr>
          <p:cNvSpPr txBox="1"/>
          <p:nvPr/>
        </p:nvSpPr>
        <p:spPr>
          <a:xfrm>
            <a:off x="7487269" y="4027680"/>
            <a:ext cx="355015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233E50"/>
                </a:solidFill>
                <a:latin typeface="ITC Franklin Gothic Std Book"/>
              </a:rPr>
              <a:t>Skills</a:t>
            </a:r>
            <a:r>
              <a:rPr lang="en-US" sz="3200">
                <a:solidFill>
                  <a:srgbClr val="233E50"/>
                </a:solidFill>
                <a:latin typeface="ITC Franklin Gothic Std Book"/>
              </a:rPr>
              <a:t> </a:t>
            </a:r>
            <a:r>
              <a:rPr lang="en-US" sz="3200" b="1">
                <a:solidFill>
                  <a:srgbClr val="233E50"/>
                </a:solidFill>
                <a:latin typeface="ITC Franklin Gothic Std Book"/>
              </a:rPr>
              <a:t>Requested</a:t>
            </a:r>
          </a:p>
        </p:txBody>
      </p:sp>
      <p:sp>
        <p:nvSpPr>
          <p:cNvPr id="9" name="TextBox 8">
            <a:extLst>
              <a:ext uri="{FF2B5EF4-FFF2-40B4-BE49-F238E27FC236}">
                <a16:creationId xmlns:a16="http://schemas.microsoft.com/office/drawing/2014/main" id="{B4407B08-0623-4A3C-ABC3-809A43FBEB31}"/>
              </a:ext>
            </a:extLst>
          </p:cNvPr>
          <p:cNvSpPr txBox="1"/>
          <p:nvPr/>
        </p:nvSpPr>
        <p:spPr>
          <a:xfrm>
            <a:off x="5261129" y="4027679"/>
            <a:ext cx="1840184" cy="58477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3200">
                <a:solidFill>
                  <a:srgbClr val="233E50"/>
                </a:solidFill>
                <a:latin typeface="ITC Franklin Gothic Std Book"/>
              </a:rPr>
              <a:t>Education</a:t>
            </a:r>
          </a:p>
        </p:txBody>
      </p:sp>
    </p:spTree>
    <p:extLst>
      <p:ext uri="{BB962C8B-B14F-4D97-AF65-F5344CB8AC3E}">
        <p14:creationId xmlns:p14="http://schemas.microsoft.com/office/powerpoint/2010/main" val="39539740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DD919F-45D3-1446-975A-AA1B0E4786D9}"/>
              </a:ext>
            </a:extLst>
          </p:cNvPr>
          <p:cNvSpPr>
            <a:spLocks noGrp="1"/>
          </p:cNvSpPr>
          <p:nvPr>
            <p:ph type="sldNum" sz="quarter" idx="10"/>
          </p:nvPr>
        </p:nvSpPr>
        <p:spPr/>
        <p:txBody>
          <a:bodyPr/>
          <a:lstStyle/>
          <a:p>
            <a:fld id="{0F418C06-167A-E646-9EF6-18275B625F6B}" type="slidenum">
              <a:rPr lang="en-US" smtClean="0"/>
              <a:pPr/>
              <a:t>13</a:t>
            </a:fld>
            <a:endParaRPr lang="en-US"/>
          </a:p>
        </p:txBody>
      </p:sp>
      <p:sp>
        <p:nvSpPr>
          <p:cNvPr id="23" name="Title 1">
            <a:extLst>
              <a:ext uri="{FF2B5EF4-FFF2-40B4-BE49-F238E27FC236}">
                <a16:creationId xmlns:a16="http://schemas.microsoft.com/office/drawing/2014/main" id="{872E40CC-71F3-4BD4-8DD1-991A1B179013}"/>
              </a:ext>
            </a:extLst>
          </p:cNvPr>
          <p:cNvSpPr>
            <a:spLocks noGrp="1"/>
          </p:cNvSpPr>
          <p:nvPr>
            <p:ph type="title"/>
          </p:nvPr>
        </p:nvSpPr>
        <p:spPr>
          <a:xfrm>
            <a:off x="-3285606" y="4124325"/>
            <a:ext cx="10972800" cy="1143000"/>
          </a:xfrm>
        </p:spPr>
        <p:txBody>
          <a:bodyPr anchor="t"/>
          <a:lstStyle/>
          <a:p>
            <a:r>
              <a:rPr lang="en-US" sz="3200" b="1">
                <a:solidFill>
                  <a:srgbClr val="E46C0A"/>
                </a:solidFill>
                <a:latin typeface="ITC Franklin Gothic Std Book"/>
              </a:rPr>
              <a:t>Known Data Biases</a:t>
            </a:r>
            <a:endParaRPr lang="en-US" sz="3200" b="1">
              <a:solidFill>
                <a:srgbClr val="E46C0A"/>
              </a:solidFill>
            </a:endParaRPr>
          </a:p>
        </p:txBody>
      </p:sp>
      <p:sp>
        <p:nvSpPr>
          <p:cNvPr id="21" name="Content Placeholder 2">
            <a:extLst>
              <a:ext uri="{FF2B5EF4-FFF2-40B4-BE49-F238E27FC236}">
                <a16:creationId xmlns:a16="http://schemas.microsoft.com/office/drawing/2014/main" id="{87D26EEE-F79E-46FD-BEAF-CE833EB9685D}"/>
              </a:ext>
            </a:extLst>
          </p:cNvPr>
          <p:cNvSpPr>
            <a:spLocks noGrp="1"/>
          </p:cNvSpPr>
          <p:nvPr>
            <p:ph idx="4294967295"/>
          </p:nvPr>
        </p:nvSpPr>
        <p:spPr>
          <a:xfrm>
            <a:off x="4176713" y="3930650"/>
            <a:ext cx="8015287" cy="765175"/>
          </a:xfrm>
          <a:prstGeom prst="rect">
            <a:avLst/>
          </a:prstGeom>
        </p:spPr>
        <p:txBody>
          <a:bodyPr anchor="t"/>
          <a:lstStyle/>
          <a:p>
            <a:pPr marL="571500" indent="-514350">
              <a:buAutoNum type="arabicPeriod"/>
            </a:pPr>
            <a:r>
              <a:rPr lang="en-US" sz="2400">
                <a:solidFill>
                  <a:schemeClr val="accent1">
                    <a:lumMod val="50000"/>
                  </a:schemeClr>
                </a:solidFill>
                <a:latin typeface="ITC Franklin Gothic Std Book"/>
              </a:rPr>
              <a:t>Does not scrape government websites</a:t>
            </a:r>
            <a:endParaRPr lang="en-US" sz="2400">
              <a:solidFill>
                <a:schemeClr val="accent1">
                  <a:lumMod val="50000"/>
                </a:schemeClr>
              </a:solidFill>
            </a:endParaRPr>
          </a:p>
          <a:p>
            <a:pPr marL="571500" indent="-514350">
              <a:buAutoNum type="arabicPeriod"/>
            </a:pPr>
            <a:r>
              <a:rPr lang="en-US" sz="2400">
                <a:solidFill>
                  <a:schemeClr val="accent1">
                    <a:lumMod val="50000"/>
                  </a:schemeClr>
                </a:solidFill>
                <a:latin typeface="ITC Franklin Gothic Std Book"/>
              </a:rPr>
              <a:t>Skewed toward jobs with higher levels of education</a:t>
            </a:r>
          </a:p>
        </p:txBody>
      </p:sp>
      <p:sp>
        <p:nvSpPr>
          <p:cNvPr id="5" name="TextBox 4">
            <a:extLst>
              <a:ext uri="{FF2B5EF4-FFF2-40B4-BE49-F238E27FC236}">
                <a16:creationId xmlns:a16="http://schemas.microsoft.com/office/drawing/2014/main" id="{19549DCC-CE39-41D8-A223-981B746D332F}"/>
              </a:ext>
            </a:extLst>
          </p:cNvPr>
          <p:cNvSpPr txBox="1"/>
          <p:nvPr/>
        </p:nvSpPr>
        <p:spPr>
          <a:xfrm>
            <a:off x="-54806" y="5754126"/>
            <a:ext cx="41688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aseline="30000">
                <a:solidFill>
                  <a:srgbClr val="000000"/>
                </a:solidFill>
                <a:latin typeface="ITC Franklin Gothic Std Book"/>
              </a:rPr>
              <a:t>* </a:t>
            </a:r>
            <a:r>
              <a:rPr lang="en-US">
                <a:solidFill>
                  <a:srgbClr val="000000"/>
                </a:solidFill>
                <a:ea typeface="+mn-lt"/>
                <a:cs typeface="+mn-lt"/>
                <a:hlinkClick r:id="rId3"/>
              </a:rPr>
              <a:t>https://www.burning-glass.com/about/</a:t>
            </a:r>
            <a:endParaRPr lang="en-US">
              <a:solidFill>
                <a:srgbClr val="000000"/>
              </a:solidFill>
              <a:ea typeface="+mn-lt"/>
              <a:cs typeface="+mn-lt"/>
            </a:endParaRPr>
          </a:p>
        </p:txBody>
      </p:sp>
      <p:sp>
        <p:nvSpPr>
          <p:cNvPr id="7" name="TextBox 6">
            <a:extLst>
              <a:ext uri="{FF2B5EF4-FFF2-40B4-BE49-F238E27FC236}">
                <a16:creationId xmlns:a16="http://schemas.microsoft.com/office/drawing/2014/main" id="{7EFCC3AE-45C1-4C15-AB0E-586D11BDBBE7}"/>
              </a:ext>
            </a:extLst>
          </p:cNvPr>
          <p:cNvSpPr txBox="1"/>
          <p:nvPr/>
        </p:nvSpPr>
        <p:spPr>
          <a:xfrm>
            <a:off x="4395173" y="1540834"/>
            <a:ext cx="315697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200" b="1">
                <a:solidFill>
                  <a:srgbClr val="233E50"/>
                </a:solidFill>
                <a:latin typeface="ITC Franklin Gothic Std Book"/>
              </a:rPr>
              <a:t>70</a:t>
            </a:r>
            <a:endParaRPr lang="en-US" b="1">
              <a:cs typeface="Calibri"/>
            </a:endParaRPr>
          </a:p>
          <a:p>
            <a:pPr algn="ctr"/>
            <a:r>
              <a:rPr lang="en-US" sz="4800">
                <a:solidFill>
                  <a:srgbClr val="233E50"/>
                </a:solidFill>
                <a:latin typeface="ITC Franklin Gothic Std Book"/>
                <a:cs typeface="Calibri"/>
              </a:rPr>
              <a:t>variables</a:t>
            </a:r>
          </a:p>
        </p:txBody>
      </p:sp>
      <p:sp>
        <p:nvSpPr>
          <p:cNvPr id="8" name="TextBox 7">
            <a:extLst>
              <a:ext uri="{FF2B5EF4-FFF2-40B4-BE49-F238E27FC236}">
                <a16:creationId xmlns:a16="http://schemas.microsoft.com/office/drawing/2014/main" id="{6DC33A96-BE0A-4EA4-A1BC-89560864DDB5}"/>
              </a:ext>
            </a:extLst>
          </p:cNvPr>
          <p:cNvSpPr txBox="1"/>
          <p:nvPr/>
        </p:nvSpPr>
        <p:spPr>
          <a:xfrm>
            <a:off x="7104176" y="1434973"/>
            <a:ext cx="5946140"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b="1">
                <a:solidFill>
                  <a:srgbClr val="233E50"/>
                </a:solidFill>
                <a:latin typeface="ITC Franklin Gothic Std Book"/>
              </a:rPr>
              <a:t>2007,</a:t>
            </a:r>
            <a:endParaRPr lang="en-US" sz="6600">
              <a:solidFill>
                <a:srgbClr val="233E50"/>
              </a:solidFill>
              <a:latin typeface="ITC Franklin Gothic Std Book"/>
              <a:cs typeface="Calibri"/>
            </a:endParaRPr>
          </a:p>
          <a:p>
            <a:pPr algn="ctr"/>
            <a:r>
              <a:rPr lang="en-US" sz="6600" b="1">
                <a:solidFill>
                  <a:srgbClr val="233E50"/>
                </a:solidFill>
                <a:latin typeface="ITC Franklin Gothic Std Book"/>
              </a:rPr>
              <a:t>2010-19</a:t>
            </a:r>
            <a:endParaRPr lang="en-US" sz="6600">
              <a:solidFill>
                <a:srgbClr val="233E50"/>
              </a:solidFill>
              <a:latin typeface="ITC Franklin Gothic Std Book"/>
              <a:cs typeface="Calibri"/>
            </a:endParaRPr>
          </a:p>
        </p:txBody>
      </p:sp>
      <p:pic>
        <p:nvPicPr>
          <p:cNvPr id="22" name="Picture 6" descr="A close up of a logo&#10;&#10;Description generated with very high confidence">
            <a:extLst>
              <a:ext uri="{FF2B5EF4-FFF2-40B4-BE49-F238E27FC236}">
                <a16:creationId xmlns:a16="http://schemas.microsoft.com/office/drawing/2014/main" id="{A8AB8DB8-E71E-43FC-9B84-156F5F0B06B7}"/>
              </a:ext>
            </a:extLst>
          </p:cNvPr>
          <p:cNvPicPr>
            <a:picLocks noChangeAspect="1"/>
          </p:cNvPicPr>
          <p:nvPr/>
        </p:nvPicPr>
        <p:blipFill>
          <a:blip r:embed="rId4"/>
          <a:stretch>
            <a:fillRect/>
          </a:stretch>
        </p:blipFill>
        <p:spPr>
          <a:xfrm>
            <a:off x="3481457" y="334408"/>
            <a:ext cx="4787585" cy="1091586"/>
          </a:xfrm>
          <a:prstGeom prst="rect">
            <a:avLst/>
          </a:prstGeom>
        </p:spPr>
      </p:pic>
      <p:sp>
        <p:nvSpPr>
          <p:cNvPr id="24" name="TextBox 23">
            <a:extLst>
              <a:ext uri="{FF2B5EF4-FFF2-40B4-BE49-F238E27FC236}">
                <a16:creationId xmlns:a16="http://schemas.microsoft.com/office/drawing/2014/main" id="{28BA192E-8F08-4394-97AA-7E126725E5DB}"/>
              </a:ext>
            </a:extLst>
          </p:cNvPr>
          <p:cNvSpPr txBox="1"/>
          <p:nvPr/>
        </p:nvSpPr>
        <p:spPr>
          <a:xfrm>
            <a:off x="-54806" y="1540835"/>
            <a:ext cx="380687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200" b="1">
                <a:solidFill>
                  <a:srgbClr val="233E50"/>
                </a:solidFill>
                <a:latin typeface="ITC Franklin Gothic Std Book"/>
              </a:rPr>
              <a:t>50,000</a:t>
            </a:r>
            <a:endParaRPr lang="en-US" b="1">
              <a:cs typeface="Calibri"/>
            </a:endParaRPr>
          </a:p>
          <a:p>
            <a:pPr algn="ctr"/>
            <a:r>
              <a:rPr lang="en-US" sz="4800">
                <a:solidFill>
                  <a:srgbClr val="233E50"/>
                </a:solidFill>
                <a:latin typeface="ITC Franklin Gothic Std Book"/>
              </a:rPr>
              <a:t>sites daily</a:t>
            </a:r>
            <a:endParaRPr lang="en-US" sz="4800">
              <a:solidFill>
                <a:srgbClr val="000000"/>
              </a:solidFill>
              <a:latin typeface="Calibri"/>
              <a:cs typeface="Calibri"/>
            </a:endParaRPr>
          </a:p>
        </p:txBody>
      </p:sp>
    </p:spTree>
    <p:extLst>
      <p:ext uri="{BB962C8B-B14F-4D97-AF65-F5344CB8AC3E}">
        <p14:creationId xmlns:p14="http://schemas.microsoft.com/office/powerpoint/2010/main" val="40910870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1187-DAEA-4575-A248-9E179982998D}"/>
              </a:ext>
            </a:extLst>
          </p:cNvPr>
          <p:cNvSpPr>
            <a:spLocks noGrp="1"/>
          </p:cNvSpPr>
          <p:nvPr>
            <p:ph type="title"/>
          </p:nvPr>
        </p:nvSpPr>
        <p:spPr/>
        <p:txBody>
          <a:bodyPr anchor="t"/>
          <a:lstStyle/>
          <a:p>
            <a:r>
              <a:rPr lang="en-US">
                <a:latin typeface="ITC Franklin Gothic Std Book"/>
              </a:rPr>
              <a:t>Augmentations of Job-Ad Data</a:t>
            </a:r>
            <a:endParaRPr lang="en-US"/>
          </a:p>
        </p:txBody>
      </p:sp>
      <p:sp>
        <p:nvSpPr>
          <p:cNvPr id="3" name="Content Placeholder 2">
            <a:extLst>
              <a:ext uri="{FF2B5EF4-FFF2-40B4-BE49-F238E27FC236}">
                <a16:creationId xmlns:a16="http://schemas.microsoft.com/office/drawing/2014/main" id="{C749EE74-715A-48B9-A6E6-A92B431B25D4}"/>
              </a:ext>
            </a:extLst>
          </p:cNvPr>
          <p:cNvSpPr>
            <a:spLocks noGrp="1"/>
          </p:cNvSpPr>
          <p:nvPr>
            <p:ph idx="1"/>
          </p:nvPr>
        </p:nvSpPr>
        <p:spPr>
          <a:xfrm>
            <a:off x="548287" y="2152718"/>
            <a:ext cx="6169129" cy="4422449"/>
          </a:xfrm>
        </p:spPr>
        <p:txBody>
          <a:bodyPr anchor="t"/>
          <a:lstStyle/>
          <a:p>
            <a:endParaRPr lang="en-US">
              <a:latin typeface="ITC Franklin Gothic Std Book"/>
            </a:endParaRPr>
          </a:p>
          <a:p>
            <a:pPr lvl="1"/>
            <a:endParaRPr lang="en-US"/>
          </a:p>
          <a:p>
            <a:pPr marL="0" indent="0">
              <a:buNone/>
            </a:pPr>
            <a:endParaRPr lang="en-US">
              <a:latin typeface="ITC Franklin Gothic Std Book"/>
            </a:endParaRPr>
          </a:p>
          <a:p>
            <a:pPr lvl="1"/>
            <a:endParaRPr lang="en-US"/>
          </a:p>
        </p:txBody>
      </p:sp>
      <p:sp>
        <p:nvSpPr>
          <p:cNvPr id="4" name="Slide Number Placeholder 3">
            <a:extLst>
              <a:ext uri="{FF2B5EF4-FFF2-40B4-BE49-F238E27FC236}">
                <a16:creationId xmlns:a16="http://schemas.microsoft.com/office/drawing/2014/main" id="{8A830C6B-9E2F-4377-8272-3A126E59473D}"/>
              </a:ext>
            </a:extLst>
          </p:cNvPr>
          <p:cNvSpPr>
            <a:spLocks noGrp="1"/>
          </p:cNvSpPr>
          <p:nvPr>
            <p:ph type="sldNum" sz="quarter" idx="4"/>
          </p:nvPr>
        </p:nvSpPr>
        <p:spPr/>
        <p:txBody>
          <a:bodyPr/>
          <a:lstStyle/>
          <a:p>
            <a:fld id="{0F418C06-167A-E646-9EF6-18275B625F6B}" type="slidenum">
              <a:rPr lang="en-US" smtClean="0"/>
              <a:pPr/>
              <a:t>14</a:t>
            </a:fld>
            <a:endParaRPr lang="en-US"/>
          </a:p>
        </p:txBody>
      </p:sp>
    </p:spTree>
    <p:extLst>
      <p:ext uri="{BB962C8B-B14F-4D97-AF65-F5344CB8AC3E}">
        <p14:creationId xmlns:p14="http://schemas.microsoft.com/office/powerpoint/2010/main" val="32672675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1187-DAEA-4575-A248-9E179982998D}"/>
              </a:ext>
            </a:extLst>
          </p:cNvPr>
          <p:cNvSpPr>
            <a:spLocks noGrp="1"/>
          </p:cNvSpPr>
          <p:nvPr>
            <p:ph type="title"/>
          </p:nvPr>
        </p:nvSpPr>
        <p:spPr/>
        <p:txBody>
          <a:bodyPr anchor="t"/>
          <a:lstStyle/>
          <a:p>
            <a:r>
              <a:rPr lang="en-US">
                <a:latin typeface="ITC Franklin Gothic Std Book"/>
              </a:rPr>
              <a:t>Augmentations of Job-Ad Data</a:t>
            </a:r>
            <a:endParaRPr lang="en-US"/>
          </a:p>
        </p:txBody>
      </p:sp>
      <p:sp>
        <p:nvSpPr>
          <p:cNvPr id="3" name="Content Placeholder 2">
            <a:extLst>
              <a:ext uri="{FF2B5EF4-FFF2-40B4-BE49-F238E27FC236}">
                <a16:creationId xmlns:a16="http://schemas.microsoft.com/office/drawing/2014/main" id="{C749EE74-715A-48B9-A6E6-A92B431B25D4}"/>
              </a:ext>
            </a:extLst>
          </p:cNvPr>
          <p:cNvSpPr>
            <a:spLocks noGrp="1"/>
          </p:cNvSpPr>
          <p:nvPr>
            <p:ph idx="1"/>
          </p:nvPr>
        </p:nvSpPr>
        <p:spPr>
          <a:xfrm>
            <a:off x="548287" y="2152718"/>
            <a:ext cx="6169129" cy="4422449"/>
          </a:xfrm>
        </p:spPr>
        <p:txBody>
          <a:bodyPr anchor="t"/>
          <a:lstStyle/>
          <a:p>
            <a:endParaRPr lang="en-US">
              <a:latin typeface="ITC Franklin Gothic Std Book"/>
            </a:endParaRPr>
          </a:p>
          <a:p>
            <a:pPr lvl="1"/>
            <a:endParaRPr lang="en-US"/>
          </a:p>
          <a:p>
            <a:pPr marL="0" indent="0">
              <a:buNone/>
            </a:pPr>
            <a:endParaRPr lang="en-US">
              <a:latin typeface="ITC Franklin Gothic Std Book"/>
            </a:endParaRPr>
          </a:p>
          <a:p>
            <a:pPr lvl="1"/>
            <a:endParaRPr lang="en-US"/>
          </a:p>
        </p:txBody>
      </p:sp>
      <p:sp>
        <p:nvSpPr>
          <p:cNvPr id="4" name="Slide Number Placeholder 3">
            <a:extLst>
              <a:ext uri="{FF2B5EF4-FFF2-40B4-BE49-F238E27FC236}">
                <a16:creationId xmlns:a16="http://schemas.microsoft.com/office/drawing/2014/main" id="{8A830C6B-9E2F-4377-8272-3A126E59473D}"/>
              </a:ext>
            </a:extLst>
          </p:cNvPr>
          <p:cNvSpPr>
            <a:spLocks noGrp="1"/>
          </p:cNvSpPr>
          <p:nvPr>
            <p:ph type="sldNum" sz="quarter" idx="4"/>
          </p:nvPr>
        </p:nvSpPr>
        <p:spPr/>
        <p:txBody>
          <a:bodyPr/>
          <a:lstStyle/>
          <a:p>
            <a:fld id="{0F418C06-167A-E646-9EF6-18275B625F6B}" type="slidenum">
              <a:rPr lang="en-US" smtClean="0"/>
              <a:pPr/>
              <a:t>15</a:t>
            </a:fld>
            <a:endParaRPr lang="en-US"/>
          </a:p>
        </p:txBody>
      </p:sp>
      <p:pic>
        <p:nvPicPr>
          <p:cNvPr id="11" name="Picture 11" descr="A close up of a logo&#10;&#10;Description generated with very high confidence">
            <a:extLst>
              <a:ext uri="{FF2B5EF4-FFF2-40B4-BE49-F238E27FC236}">
                <a16:creationId xmlns:a16="http://schemas.microsoft.com/office/drawing/2014/main" id="{59D78351-BEAE-48D0-9513-9E51732C3EF9}"/>
              </a:ext>
            </a:extLst>
          </p:cNvPr>
          <p:cNvPicPr>
            <a:picLocks noChangeAspect="1"/>
          </p:cNvPicPr>
          <p:nvPr/>
        </p:nvPicPr>
        <p:blipFill rotWithShape="1">
          <a:blip r:embed="rId3"/>
          <a:srcRect l="9218" t="10196" r="10841" b="-784"/>
          <a:stretch/>
        </p:blipFill>
        <p:spPr>
          <a:xfrm>
            <a:off x="444288" y="3278885"/>
            <a:ext cx="3327209" cy="711906"/>
          </a:xfrm>
          <a:prstGeom prst="rect">
            <a:avLst/>
          </a:prstGeom>
        </p:spPr>
      </p:pic>
      <p:pic>
        <p:nvPicPr>
          <p:cNvPr id="5" name="Picture 6" descr="A close up of a logo&#10;&#10;Description generated with very high confidence">
            <a:extLst>
              <a:ext uri="{FF2B5EF4-FFF2-40B4-BE49-F238E27FC236}">
                <a16:creationId xmlns:a16="http://schemas.microsoft.com/office/drawing/2014/main" id="{7A52CD1E-BBB5-4092-905A-984269AF7384}"/>
              </a:ext>
            </a:extLst>
          </p:cNvPr>
          <p:cNvPicPr>
            <a:picLocks noChangeAspect="1"/>
          </p:cNvPicPr>
          <p:nvPr/>
        </p:nvPicPr>
        <p:blipFill>
          <a:blip r:embed="rId4"/>
          <a:stretch>
            <a:fillRect/>
          </a:stretch>
        </p:blipFill>
        <p:spPr>
          <a:xfrm>
            <a:off x="351146" y="4735550"/>
            <a:ext cx="3791124" cy="866894"/>
          </a:xfrm>
          <a:prstGeom prst="rect">
            <a:avLst/>
          </a:prstGeom>
        </p:spPr>
      </p:pic>
      <p:pic>
        <p:nvPicPr>
          <p:cNvPr id="6" name="Graphic 7" descr="Arrow: Counter-clockwise curve">
            <a:extLst>
              <a:ext uri="{FF2B5EF4-FFF2-40B4-BE49-F238E27FC236}">
                <a16:creationId xmlns:a16="http://schemas.microsoft.com/office/drawing/2014/main" id="{4FC04AC9-417A-4272-A0D2-05EA4BD493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600000">
            <a:off x="1407278" y="3961743"/>
            <a:ext cx="836247" cy="836247"/>
          </a:xfrm>
          <a:prstGeom prst="rect">
            <a:avLst/>
          </a:prstGeom>
        </p:spPr>
      </p:pic>
      <p:sp>
        <p:nvSpPr>
          <p:cNvPr id="10" name="TextBox 9">
            <a:extLst>
              <a:ext uri="{FF2B5EF4-FFF2-40B4-BE49-F238E27FC236}">
                <a16:creationId xmlns:a16="http://schemas.microsoft.com/office/drawing/2014/main" id="{18FFE746-C578-49BD-88CA-4E1A1A30A232}"/>
              </a:ext>
            </a:extLst>
          </p:cNvPr>
          <p:cNvSpPr txBox="1"/>
          <p:nvPr/>
        </p:nvSpPr>
        <p:spPr>
          <a:xfrm>
            <a:off x="348200" y="2125785"/>
            <a:ext cx="49410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233E50"/>
                </a:solidFill>
                <a:latin typeface="ITC Franklin Gothic Std Book"/>
              </a:rPr>
              <a:t>Rothwell STW Parameters</a:t>
            </a:r>
            <a:endParaRPr lang="en-US" sz="2400" b="1"/>
          </a:p>
        </p:txBody>
      </p:sp>
      <p:pic>
        <p:nvPicPr>
          <p:cNvPr id="12" name="Graphic 7" descr="Arrow: Counter-clockwise curve">
            <a:extLst>
              <a:ext uri="{FF2B5EF4-FFF2-40B4-BE49-F238E27FC236}">
                <a16:creationId xmlns:a16="http://schemas.microsoft.com/office/drawing/2014/main" id="{7CBC0594-2D78-4868-B450-B09C9772C2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600000">
            <a:off x="1515986" y="2503425"/>
            <a:ext cx="836247" cy="836247"/>
          </a:xfrm>
          <a:prstGeom prst="rect">
            <a:avLst/>
          </a:prstGeom>
        </p:spPr>
      </p:pic>
      <p:sp>
        <p:nvSpPr>
          <p:cNvPr id="13" name="TextBox 12">
            <a:extLst>
              <a:ext uri="{FF2B5EF4-FFF2-40B4-BE49-F238E27FC236}">
                <a16:creationId xmlns:a16="http://schemas.microsoft.com/office/drawing/2014/main" id="{9D578671-27E7-466B-8FAF-5F75AF149E85}"/>
              </a:ext>
            </a:extLst>
          </p:cNvPr>
          <p:cNvSpPr txBox="1"/>
          <p:nvPr/>
        </p:nvSpPr>
        <p:spPr>
          <a:xfrm>
            <a:off x="913227" y="1287401"/>
            <a:ext cx="1418809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233E50"/>
                </a:solidFill>
                <a:latin typeface="ITC Franklin Gothic Std Book"/>
              </a:rPr>
              <a:t>1. STW Jobs             </a:t>
            </a:r>
            <a:endParaRPr lang="en-US" sz="3200">
              <a:solidFill>
                <a:srgbClr val="233E50"/>
              </a:solidFill>
              <a:latin typeface="ITC Franklin Gothic Std Book" panose="020B0504030503020204" pitchFamily="34" charset="0"/>
            </a:endParaRPr>
          </a:p>
        </p:txBody>
      </p:sp>
    </p:spTree>
    <p:extLst>
      <p:ext uri="{BB962C8B-B14F-4D97-AF65-F5344CB8AC3E}">
        <p14:creationId xmlns:p14="http://schemas.microsoft.com/office/powerpoint/2010/main" val="24901002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1187-DAEA-4575-A248-9E179982998D}"/>
              </a:ext>
            </a:extLst>
          </p:cNvPr>
          <p:cNvSpPr>
            <a:spLocks noGrp="1"/>
          </p:cNvSpPr>
          <p:nvPr>
            <p:ph type="title"/>
          </p:nvPr>
        </p:nvSpPr>
        <p:spPr/>
        <p:txBody>
          <a:bodyPr anchor="t"/>
          <a:lstStyle/>
          <a:p>
            <a:r>
              <a:rPr lang="en-US">
                <a:latin typeface="ITC Franklin Gothic Std Book"/>
              </a:rPr>
              <a:t>Augmentations of Job-Ad Data</a:t>
            </a:r>
            <a:endParaRPr lang="en-US"/>
          </a:p>
        </p:txBody>
      </p:sp>
      <p:sp>
        <p:nvSpPr>
          <p:cNvPr id="3" name="Content Placeholder 2">
            <a:extLst>
              <a:ext uri="{FF2B5EF4-FFF2-40B4-BE49-F238E27FC236}">
                <a16:creationId xmlns:a16="http://schemas.microsoft.com/office/drawing/2014/main" id="{C749EE74-715A-48B9-A6E6-A92B431B25D4}"/>
              </a:ext>
            </a:extLst>
          </p:cNvPr>
          <p:cNvSpPr>
            <a:spLocks noGrp="1"/>
          </p:cNvSpPr>
          <p:nvPr>
            <p:ph idx="1"/>
          </p:nvPr>
        </p:nvSpPr>
        <p:spPr>
          <a:xfrm>
            <a:off x="548287" y="2152718"/>
            <a:ext cx="6169129" cy="4422449"/>
          </a:xfrm>
        </p:spPr>
        <p:txBody>
          <a:bodyPr anchor="t"/>
          <a:lstStyle/>
          <a:p>
            <a:endParaRPr lang="en-US" dirty="0">
              <a:latin typeface="ITC Franklin Gothic Std Book"/>
            </a:endParaRPr>
          </a:p>
          <a:p>
            <a:pPr lvl="1"/>
            <a:endParaRPr lang="en-US" dirty="0"/>
          </a:p>
          <a:p>
            <a:pPr marL="0" indent="0">
              <a:buNone/>
            </a:pPr>
            <a:endParaRPr lang="en-US" dirty="0">
              <a:latin typeface="ITC Franklin Gothic Std Book"/>
            </a:endParaRPr>
          </a:p>
          <a:p>
            <a:pPr lvl="1"/>
            <a:endParaRPr lang="en-US" dirty="0"/>
          </a:p>
        </p:txBody>
      </p:sp>
      <p:sp>
        <p:nvSpPr>
          <p:cNvPr id="4" name="Slide Number Placeholder 3">
            <a:extLst>
              <a:ext uri="{FF2B5EF4-FFF2-40B4-BE49-F238E27FC236}">
                <a16:creationId xmlns:a16="http://schemas.microsoft.com/office/drawing/2014/main" id="{8A830C6B-9E2F-4377-8272-3A126E59473D}"/>
              </a:ext>
            </a:extLst>
          </p:cNvPr>
          <p:cNvSpPr>
            <a:spLocks noGrp="1"/>
          </p:cNvSpPr>
          <p:nvPr>
            <p:ph type="sldNum" sz="quarter" idx="4"/>
          </p:nvPr>
        </p:nvSpPr>
        <p:spPr/>
        <p:txBody>
          <a:bodyPr/>
          <a:lstStyle/>
          <a:p>
            <a:fld id="{0F418C06-167A-E646-9EF6-18275B625F6B}" type="slidenum">
              <a:rPr lang="en-US" smtClean="0"/>
              <a:pPr/>
              <a:t>16</a:t>
            </a:fld>
            <a:endParaRPr lang="en-US"/>
          </a:p>
        </p:txBody>
      </p:sp>
      <p:pic>
        <p:nvPicPr>
          <p:cNvPr id="11" name="Picture 11" descr="A close up of a logo&#10;&#10;Description generated with very high confidence">
            <a:extLst>
              <a:ext uri="{FF2B5EF4-FFF2-40B4-BE49-F238E27FC236}">
                <a16:creationId xmlns:a16="http://schemas.microsoft.com/office/drawing/2014/main" id="{59D78351-BEAE-48D0-9513-9E51732C3EF9}"/>
              </a:ext>
            </a:extLst>
          </p:cNvPr>
          <p:cNvPicPr>
            <a:picLocks noChangeAspect="1"/>
          </p:cNvPicPr>
          <p:nvPr/>
        </p:nvPicPr>
        <p:blipFill rotWithShape="1">
          <a:blip r:embed="rId3"/>
          <a:srcRect l="9218" t="10196" r="10841" b="-784"/>
          <a:stretch/>
        </p:blipFill>
        <p:spPr>
          <a:xfrm>
            <a:off x="444288" y="3278885"/>
            <a:ext cx="3327209" cy="711906"/>
          </a:xfrm>
          <a:prstGeom prst="rect">
            <a:avLst/>
          </a:prstGeom>
        </p:spPr>
      </p:pic>
      <p:pic>
        <p:nvPicPr>
          <p:cNvPr id="5" name="Picture 6" descr="A close up of a logo&#10;&#10;Description generated with very high confidence">
            <a:extLst>
              <a:ext uri="{FF2B5EF4-FFF2-40B4-BE49-F238E27FC236}">
                <a16:creationId xmlns:a16="http://schemas.microsoft.com/office/drawing/2014/main" id="{7A52CD1E-BBB5-4092-905A-984269AF7384}"/>
              </a:ext>
            </a:extLst>
          </p:cNvPr>
          <p:cNvPicPr>
            <a:picLocks noChangeAspect="1"/>
          </p:cNvPicPr>
          <p:nvPr/>
        </p:nvPicPr>
        <p:blipFill>
          <a:blip r:embed="rId4"/>
          <a:stretch>
            <a:fillRect/>
          </a:stretch>
        </p:blipFill>
        <p:spPr>
          <a:xfrm>
            <a:off x="351146" y="4735550"/>
            <a:ext cx="3791124" cy="866894"/>
          </a:xfrm>
          <a:prstGeom prst="rect">
            <a:avLst/>
          </a:prstGeom>
        </p:spPr>
      </p:pic>
      <p:pic>
        <p:nvPicPr>
          <p:cNvPr id="6" name="Graphic 7" descr="Arrow: Counter-clockwise curve">
            <a:extLst>
              <a:ext uri="{FF2B5EF4-FFF2-40B4-BE49-F238E27FC236}">
                <a16:creationId xmlns:a16="http://schemas.microsoft.com/office/drawing/2014/main" id="{4FC04AC9-417A-4272-A0D2-05EA4BD493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600000">
            <a:off x="1407278" y="3961743"/>
            <a:ext cx="836247" cy="836247"/>
          </a:xfrm>
          <a:prstGeom prst="rect">
            <a:avLst/>
          </a:prstGeom>
        </p:spPr>
      </p:pic>
      <p:sp>
        <p:nvSpPr>
          <p:cNvPr id="10" name="TextBox 9">
            <a:extLst>
              <a:ext uri="{FF2B5EF4-FFF2-40B4-BE49-F238E27FC236}">
                <a16:creationId xmlns:a16="http://schemas.microsoft.com/office/drawing/2014/main" id="{18FFE746-C578-49BD-88CA-4E1A1A30A232}"/>
              </a:ext>
            </a:extLst>
          </p:cNvPr>
          <p:cNvSpPr txBox="1"/>
          <p:nvPr/>
        </p:nvSpPr>
        <p:spPr>
          <a:xfrm>
            <a:off x="348200" y="2125785"/>
            <a:ext cx="49410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233E50"/>
                </a:solidFill>
                <a:latin typeface="ITC Franklin Gothic Std Book"/>
              </a:rPr>
              <a:t>Rothwell STW Parameters</a:t>
            </a:r>
            <a:endParaRPr lang="en-US" sz="2400" b="1"/>
          </a:p>
        </p:txBody>
      </p:sp>
      <p:pic>
        <p:nvPicPr>
          <p:cNvPr id="12" name="Graphic 7" descr="Arrow: Counter-clockwise curve">
            <a:extLst>
              <a:ext uri="{FF2B5EF4-FFF2-40B4-BE49-F238E27FC236}">
                <a16:creationId xmlns:a16="http://schemas.microsoft.com/office/drawing/2014/main" id="{7CBC0594-2D78-4868-B450-B09C9772C2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600000">
            <a:off x="1515986" y="2503425"/>
            <a:ext cx="836247" cy="836247"/>
          </a:xfrm>
          <a:prstGeom prst="rect">
            <a:avLst/>
          </a:prstGeom>
        </p:spPr>
      </p:pic>
      <p:cxnSp>
        <p:nvCxnSpPr>
          <p:cNvPr id="7" name="Straight Arrow Connector 6">
            <a:extLst>
              <a:ext uri="{FF2B5EF4-FFF2-40B4-BE49-F238E27FC236}">
                <a16:creationId xmlns:a16="http://schemas.microsoft.com/office/drawing/2014/main" id="{F2482B3D-9362-4944-A7C3-131CEF8AC66B}"/>
              </a:ext>
            </a:extLst>
          </p:cNvPr>
          <p:cNvCxnSpPr/>
          <p:nvPr/>
        </p:nvCxnSpPr>
        <p:spPr>
          <a:xfrm>
            <a:off x="4505570" y="2131647"/>
            <a:ext cx="15631" cy="3571629"/>
          </a:xfrm>
          <a:prstGeom prst="straightConnector1">
            <a:avLst/>
          </a:prstGeom>
        </p:spPr>
        <p:style>
          <a:lnRef idx="1">
            <a:schemeClr val="dk1"/>
          </a:lnRef>
          <a:fillRef idx="0">
            <a:schemeClr val="dk1"/>
          </a:fillRef>
          <a:effectRef idx="0">
            <a:schemeClr val="dk1"/>
          </a:effectRef>
          <a:fontRef idx="minor">
            <a:schemeClr val="tx1"/>
          </a:fontRef>
        </p:style>
      </p:cxnSp>
      <p:pic>
        <p:nvPicPr>
          <p:cNvPr id="13" name="Picture 6" descr="A close up of a logo&#10;&#10;Description generated with very high confidence">
            <a:extLst>
              <a:ext uri="{FF2B5EF4-FFF2-40B4-BE49-F238E27FC236}">
                <a16:creationId xmlns:a16="http://schemas.microsoft.com/office/drawing/2014/main" id="{7A3E3EAE-CD8C-497E-9A5F-8C31F9702378}"/>
              </a:ext>
            </a:extLst>
          </p:cNvPr>
          <p:cNvPicPr>
            <a:picLocks noChangeAspect="1"/>
          </p:cNvPicPr>
          <p:nvPr/>
        </p:nvPicPr>
        <p:blipFill>
          <a:blip r:embed="rId4"/>
          <a:stretch>
            <a:fillRect/>
          </a:stretch>
        </p:blipFill>
        <p:spPr>
          <a:xfrm>
            <a:off x="4825453" y="4735549"/>
            <a:ext cx="3791124" cy="866894"/>
          </a:xfrm>
          <a:prstGeom prst="rect">
            <a:avLst/>
          </a:prstGeom>
        </p:spPr>
      </p:pic>
      <p:sp>
        <p:nvSpPr>
          <p:cNvPr id="14" name="TextBox 13">
            <a:extLst>
              <a:ext uri="{FF2B5EF4-FFF2-40B4-BE49-F238E27FC236}">
                <a16:creationId xmlns:a16="http://schemas.microsoft.com/office/drawing/2014/main" id="{B601426C-3352-42F4-8568-95D024319975}"/>
              </a:ext>
            </a:extLst>
          </p:cNvPr>
          <p:cNvSpPr txBox="1"/>
          <p:nvPr/>
        </p:nvSpPr>
        <p:spPr>
          <a:xfrm>
            <a:off x="5281661" y="3532554"/>
            <a:ext cx="49410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233E50"/>
                </a:solidFill>
                <a:latin typeface="ITC Franklin Gothic Std Book"/>
              </a:rPr>
              <a:t>STW Jobs of Interest</a:t>
            </a:r>
            <a:endParaRPr lang="en-US" sz="2400" b="1"/>
          </a:p>
        </p:txBody>
      </p:sp>
      <p:pic>
        <p:nvPicPr>
          <p:cNvPr id="15" name="Graphic 7" descr="Arrow: Counter-clockwise curve">
            <a:extLst>
              <a:ext uri="{FF2B5EF4-FFF2-40B4-BE49-F238E27FC236}">
                <a16:creationId xmlns:a16="http://schemas.microsoft.com/office/drawing/2014/main" id="{8EDDB9B2-7517-40A5-A62F-8DAD74B783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600000">
            <a:off x="6000062" y="2444809"/>
            <a:ext cx="836247" cy="836247"/>
          </a:xfrm>
          <a:prstGeom prst="rect">
            <a:avLst/>
          </a:prstGeom>
        </p:spPr>
      </p:pic>
      <p:pic>
        <p:nvPicPr>
          <p:cNvPr id="16" name="Graphic 7" descr="Arrow: Counter-clockwise curve">
            <a:extLst>
              <a:ext uri="{FF2B5EF4-FFF2-40B4-BE49-F238E27FC236}">
                <a16:creationId xmlns:a16="http://schemas.microsoft.com/office/drawing/2014/main" id="{080EDCD1-F067-49CC-A639-D81E3232DD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600000">
            <a:off x="6214984" y="4086040"/>
            <a:ext cx="836247" cy="836247"/>
          </a:xfrm>
          <a:prstGeom prst="rect">
            <a:avLst/>
          </a:prstGeom>
        </p:spPr>
      </p:pic>
      <p:sp>
        <p:nvSpPr>
          <p:cNvPr id="17" name="TextBox 16">
            <a:extLst>
              <a:ext uri="{FF2B5EF4-FFF2-40B4-BE49-F238E27FC236}">
                <a16:creationId xmlns:a16="http://schemas.microsoft.com/office/drawing/2014/main" id="{E07A0E64-D5AA-4D9A-A6D8-C0A090FCD393}"/>
              </a:ext>
            </a:extLst>
          </p:cNvPr>
          <p:cNvSpPr txBox="1"/>
          <p:nvPr/>
        </p:nvSpPr>
        <p:spPr>
          <a:xfrm>
            <a:off x="5105815" y="2155092"/>
            <a:ext cx="49410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233E50"/>
                </a:solidFill>
                <a:latin typeface="ITC Franklin Gothic Std Book"/>
              </a:rPr>
              <a:t>Define Hard/Soft Skills</a:t>
            </a:r>
            <a:endParaRPr lang="en-US" sz="2400" b="1"/>
          </a:p>
        </p:txBody>
      </p:sp>
      <p:sp>
        <p:nvSpPr>
          <p:cNvPr id="18" name="TextBox 17">
            <a:extLst>
              <a:ext uri="{FF2B5EF4-FFF2-40B4-BE49-F238E27FC236}">
                <a16:creationId xmlns:a16="http://schemas.microsoft.com/office/drawing/2014/main" id="{9D578671-27E7-466B-8FAF-5F75AF149E85}"/>
              </a:ext>
            </a:extLst>
          </p:cNvPr>
          <p:cNvSpPr txBox="1"/>
          <p:nvPr/>
        </p:nvSpPr>
        <p:spPr>
          <a:xfrm>
            <a:off x="913227" y="1287401"/>
            <a:ext cx="1418809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233E50"/>
                </a:solidFill>
                <a:latin typeface="ITC Franklin Gothic Std Book"/>
              </a:rPr>
              <a:t>1. STW Jobs                     2. Hard/Soft Skills          </a:t>
            </a:r>
            <a:endParaRPr lang="en-US" sz="3200" dirty="0">
              <a:solidFill>
                <a:srgbClr val="233E50"/>
              </a:solidFill>
              <a:latin typeface="ITC Franklin Gothic Std Book" panose="020B0504030503020204" pitchFamily="34" charset="0"/>
            </a:endParaRPr>
          </a:p>
        </p:txBody>
      </p:sp>
    </p:spTree>
    <p:extLst>
      <p:ext uri="{BB962C8B-B14F-4D97-AF65-F5344CB8AC3E}">
        <p14:creationId xmlns:p14="http://schemas.microsoft.com/office/powerpoint/2010/main" val="4080761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0925F-ABA1-4441-80C2-BB44B3A57860}"/>
              </a:ext>
            </a:extLst>
          </p:cNvPr>
          <p:cNvSpPr>
            <a:spLocks noGrp="1"/>
          </p:cNvSpPr>
          <p:nvPr>
            <p:ph type="title"/>
          </p:nvPr>
        </p:nvSpPr>
        <p:spPr/>
        <p:txBody>
          <a:bodyPr anchor="t"/>
          <a:lstStyle/>
          <a:p>
            <a:pPr>
              <a:spcBef>
                <a:spcPct val="20000"/>
              </a:spcBef>
            </a:pPr>
            <a:r>
              <a:rPr lang="en-US">
                <a:latin typeface="ITC Franklin Gothic Std Book"/>
              </a:rPr>
              <a:t>Augmentations of Job-Ad Data</a:t>
            </a:r>
            <a:endParaRPr lang="en-US"/>
          </a:p>
        </p:txBody>
      </p:sp>
      <p:sp>
        <p:nvSpPr>
          <p:cNvPr id="3" name="Content Placeholder 2">
            <a:extLst>
              <a:ext uri="{FF2B5EF4-FFF2-40B4-BE49-F238E27FC236}">
                <a16:creationId xmlns:a16="http://schemas.microsoft.com/office/drawing/2014/main" id="{AEF69466-40FA-493F-9BFD-6AB16AB1AC09}"/>
              </a:ext>
            </a:extLst>
          </p:cNvPr>
          <p:cNvSpPr>
            <a:spLocks noGrp="1"/>
          </p:cNvSpPr>
          <p:nvPr>
            <p:ph idx="1"/>
          </p:nvPr>
        </p:nvSpPr>
        <p:spPr>
          <a:xfrm>
            <a:off x="598026" y="1418246"/>
            <a:ext cx="11667207" cy="4422449"/>
          </a:xfrm>
        </p:spPr>
        <p:txBody>
          <a:bodyPr anchor="t"/>
          <a:lstStyle/>
          <a:p>
            <a:pPr marL="285750" indent="-285750">
              <a:spcBef>
                <a:spcPts val="0"/>
              </a:spcBef>
              <a:buFont typeface="Arial,Sans-Serif"/>
            </a:pPr>
            <a:r>
              <a:rPr lang="en-US"/>
              <a:t>A "</a:t>
            </a:r>
            <a:r>
              <a:rPr lang="en-US" b="1"/>
              <a:t>soft skill</a:t>
            </a:r>
            <a:r>
              <a:rPr lang="en-US"/>
              <a:t>" is personality-based, primarily used to interact with coworkers, or a general way of approaching a problem.  </a:t>
            </a:r>
          </a:p>
          <a:p>
            <a:pPr marL="685800" lvl="1" indent="-285750">
              <a:spcBef>
                <a:spcPts val="0"/>
              </a:spcBef>
              <a:buFont typeface="Arial,Sans-Serif"/>
              <a:buChar char="•"/>
            </a:pPr>
            <a:r>
              <a:rPr lang="en-US">
                <a:latin typeface="ITC Franklin Gothic Std Book"/>
              </a:rPr>
              <a:t>"Teamwork"</a:t>
            </a:r>
            <a:endParaRPr lang="en-US"/>
          </a:p>
          <a:p>
            <a:pPr marL="685800" lvl="1">
              <a:spcBef>
                <a:spcPts val="0"/>
              </a:spcBef>
              <a:buFont typeface="Arial,Sans-Serif"/>
              <a:buChar char="•"/>
            </a:pPr>
            <a:r>
              <a:rPr lang="en-US">
                <a:latin typeface="ITC Franklin Gothic Std Book"/>
              </a:rPr>
              <a:t>"Creativity"</a:t>
            </a:r>
            <a:endParaRPr lang="en-US"/>
          </a:p>
          <a:p>
            <a:pPr marL="285750" indent="-285750">
              <a:spcBef>
                <a:spcPts val="0"/>
              </a:spcBef>
              <a:buFont typeface="Arial,Sans-Serif"/>
            </a:pPr>
            <a:r>
              <a:rPr lang="en-US">
                <a:latin typeface="ITC Franklin Gothic Std Book"/>
              </a:rPr>
              <a:t>A "</a:t>
            </a:r>
            <a:r>
              <a:rPr lang="en-US" b="1">
                <a:latin typeface="ITC Franklin Gothic Std Book"/>
              </a:rPr>
              <a:t>hard skill</a:t>
            </a:r>
            <a:r>
              <a:rPr lang="en-US">
                <a:latin typeface="ITC Franklin Gothic Std Book"/>
              </a:rPr>
              <a:t>" requires domain-specific knowledge or can be easily measured and evaluated. </a:t>
            </a:r>
          </a:p>
          <a:p>
            <a:pPr marL="685800" lvl="1">
              <a:spcBef>
                <a:spcPts val="0"/>
              </a:spcBef>
              <a:buFont typeface="Arial,Sans-Serif"/>
            </a:pPr>
            <a:r>
              <a:rPr lang="en-US">
                <a:latin typeface="ITC Franklin Gothic Std Book"/>
              </a:rPr>
              <a:t>"Microsoft Excel"</a:t>
            </a:r>
            <a:endParaRPr lang="en-US"/>
          </a:p>
          <a:p>
            <a:pPr marL="685800" lvl="1">
              <a:spcBef>
                <a:spcPts val="0"/>
              </a:spcBef>
              <a:buFont typeface="Arial,Sans-Serif"/>
            </a:pPr>
            <a:r>
              <a:rPr lang="en-US">
                <a:latin typeface="ITC Franklin Gothic Std Book"/>
              </a:rPr>
              <a:t>"Bayesian Statistics"</a:t>
            </a:r>
            <a:br>
              <a:rPr lang="en-US"/>
            </a:br>
            <a:endParaRPr lang="en-US"/>
          </a:p>
        </p:txBody>
      </p:sp>
      <p:sp>
        <p:nvSpPr>
          <p:cNvPr id="4" name="Slide Number Placeholder 3">
            <a:extLst>
              <a:ext uri="{FF2B5EF4-FFF2-40B4-BE49-F238E27FC236}">
                <a16:creationId xmlns:a16="http://schemas.microsoft.com/office/drawing/2014/main" id="{653E56FA-9938-4505-A44C-9BDD14B386C2}"/>
              </a:ext>
            </a:extLst>
          </p:cNvPr>
          <p:cNvSpPr>
            <a:spLocks noGrp="1"/>
          </p:cNvSpPr>
          <p:nvPr>
            <p:ph type="sldNum" sz="quarter" idx="4"/>
          </p:nvPr>
        </p:nvSpPr>
        <p:spPr/>
        <p:txBody>
          <a:bodyPr/>
          <a:lstStyle/>
          <a:p>
            <a:fld id="{0F418C06-167A-E646-9EF6-18275B625F6B}" type="slidenum">
              <a:rPr lang="en-US" smtClean="0"/>
              <a:pPr/>
              <a:t>17</a:t>
            </a:fld>
            <a:endParaRPr lang="en-US"/>
          </a:p>
        </p:txBody>
      </p:sp>
    </p:spTree>
    <p:extLst>
      <p:ext uri="{BB962C8B-B14F-4D97-AF65-F5344CB8AC3E}">
        <p14:creationId xmlns:p14="http://schemas.microsoft.com/office/powerpoint/2010/main" val="2570189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1187-DAEA-4575-A248-9E179982998D}"/>
              </a:ext>
            </a:extLst>
          </p:cNvPr>
          <p:cNvSpPr>
            <a:spLocks noGrp="1"/>
          </p:cNvSpPr>
          <p:nvPr>
            <p:ph type="title"/>
          </p:nvPr>
        </p:nvSpPr>
        <p:spPr/>
        <p:txBody>
          <a:bodyPr anchor="t"/>
          <a:lstStyle/>
          <a:p>
            <a:r>
              <a:rPr lang="en-US">
                <a:latin typeface="ITC Franklin Gothic Std Book"/>
              </a:rPr>
              <a:t>Augmentations of Job-Ad Data</a:t>
            </a:r>
            <a:endParaRPr lang="en-US"/>
          </a:p>
        </p:txBody>
      </p:sp>
      <p:sp>
        <p:nvSpPr>
          <p:cNvPr id="3" name="Content Placeholder 2">
            <a:extLst>
              <a:ext uri="{FF2B5EF4-FFF2-40B4-BE49-F238E27FC236}">
                <a16:creationId xmlns:a16="http://schemas.microsoft.com/office/drawing/2014/main" id="{C749EE74-715A-48B9-A6E6-A92B431B25D4}"/>
              </a:ext>
            </a:extLst>
          </p:cNvPr>
          <p:cNvSpPr>
            <a:spLocks noGrp="1"/>
          </p:cNvSpPr>
          <p:nvPr>
            <p:ph idx="1"/>
          </p:nvPr>
        </p:nvSpPr>
        <p:spPr>
          <a:xfrm>
            <a:off x="548287" y="2152718"/>
            <a:ext cx="6169129" cy="4422449"/>
          </a:xfrm>
        </p:spPr>
        <p:txBody>
          <a:bodyPr anchor="t"/>
          <a:lstStyle/>
          <a:p>
            <a:endParaRPr lang="en-US" dirty="0">
              <a:latin typeface="ITC Franklin Gothic Std Book"/>
            </a:endParaRPr>
          </a:p>
          <a:p>
            <a:pPr lvl="1"/>
            <a:endParaRPr lang="en-US" dirty="0"/>
          </a:p>
          <a:p>
            <a:pPr marL="0" indent="0">
              <a:buNone/>
            </a:pPr>
            <a:endParaRPr lang="en-US" dirty="0">
              <a:latin typeface="ITC Franklin Gothic Std Book"/>
            </a:endParaRPr>
          </a:p>
          <a:p>
            <a:pPr lvl="1"/>
            <a:endParaRPr lang="en-US" dirty="0"/>
          </a:p>
        </p:txBody>
      </p:sp>
      <p:sp>
        <p:nvSpPr>
          <p:cNvPr id="4" name="Slide Number Placeholder 3">
            <a:extLst>
              <a:ext uri="{FF2B5EF4-FFF2-40B4-BE49-F238E27FC236}">
                <a16:creationId xmlns:a16="http://schemas.microsoft.com/office/drawing/2014/main" id="{8A830C6B-9E2F-4377-8272-3A126E59473D}"/>
              </a:ext>
            </a:extLst>
          </p:cNvPr>
          <p:cNvSpPr>
            <a:spLocks noGrp="1"/>
          </p:cNvSpPr>
          <p:nvPr>
            <p:ph type="sldNum" sz="quarter" idx="4"/>
          </p:nvPr>
        </p:nvSpPr>
        <p:spPr/>
        <p:txBody>
          <a:bodyPr/>
          <a:lstStyle/>
          <a:p>
            <a:fld id="{0F418C06-167A-E646-9EF6-18275B625F6B}" type="slidenum">
              <a:rPr lang="en-US" smtClean="0"/>
              <a:pPr/>
              <a:t>18</a:t>
            </a:fld>
            <a:endParaRPr lang="en-US"/>
          </a:p>
        </p:txBody>
      </p:sp>
      <p:pic>
        <p:nvPicPr>
          <p:cNvPr id="11" name="Picture 11" descr="A close up of a logo&#10;&#10;Description generated with very high confidence">
            <a:extLst>
              <a:ext uri="{FF2B5EF4-FFF2-40B4-BE49-F238E27FC236}">
                <a16:creationId xmlns:a16="http://schemas.microsoft.com/office/drawing/2014/main" id="{59D78351-BEAE-48D0-9513-9E51732C3EF9}"/>
              </a:ext>
            </a:extLst>
          </p:cNvPr>
          <p:cNvPicPr>
            <a:picLocks noChangeAspect="1"/>
          </p:cNvPicPr>
          <p:nvPr/>
        </p:nvPicPr>
        <p:blipFill rotWithShape="1">
          <a:blip r:embed="rId3"/>
          <a:srcRect l="9218" t="10196" r="10841" b="-784"/>
          <a:stretch/>
        </p:blipFill>
        <p:spPr>
          <a:xfrm>
            <a:off x="444288" y="3278885"/>
            <a:ext cx="3327209" cy="711906"/>
          </a:xfrm>
          <a:prstGeom prst="rect">
            <a:avLst/>
          </a:prstGeom>
        </p:spPr>
      </p:pic>
      <p:pic>
        <p:nvPicPr>
          <p:cNvPr id="5" name="Picture 6" descr="A close up of a logo&#10;&#10;Description generated with very high confidence">
            <a:extLst>
              <a:ext uri="{FF2B5EF4-FFF2-40B4-BE49-F238E27FC236}">
                <a16:creationId xmlns:a16="http://schemas.microsoft.com/office/drawing/2014/main" id="{7A52CD1E-BBB5-4092-905A-984269AF7384}"/>
              </a:ext>
            </a:extLst>
          </p:cNvPr>
          <p:cNvPicPr>
            <a:picLocks noChangeAspect="1"/>
          </p:cNvPicPr>
          <p:nvPr/>
        </p:nvPicPr>
        <p:blipFill>
          <a:blip r:embed="rId4"/>
          <a:stretch>
            <a:fillRect/>
          </a:stretch>
        </p:blipFill>
        <p:spPr>
          <a:xfrm>
            <a:off x="351146" y="4735550"/>
            <a:ext cx="3791124" cy="866894"/>
          </a:xfrm>
          <a:prstGeom prst="rect">
            <a:avLst/>
          </a:prstGeom>
        </p:spPr>
      </p:pic>
      <p:pic>
        <p:nvPicPr>
          <p:cNvPr id="6" name="Graphic 7" descr="Arrow: Counter-clockwise curve">
            <a:extLst>
              <a:ext uri="{FF2B5EF4-FFF2-40B4-BE49-F238E27FC236}">
                <a16:creationId xmlns:a16="http://schemas.microsoft.com/office/drawing/2014/main" id="{4FC04AC9-417A-4272-A0D2-05EA4BD493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600000">
            <a:off x="1407278" y="3961743"/>
            <a:ext cx="836247" cy="836247"/>
          </a:xfrm>
          <a:prstGeom prst="rect">
            <a:avLst/>
          </a:prstGeom>
        </p:spPr>
      </p:pic>
      <p:sp>
        <p:nvSpPr>
          <p:cNvPr id="10" name="TextBox 9">
            <a:extLst>
              <a:ext uri="{FF2B5EF4-FFF2-40B4-BE49-F238E27FC236}">
                <a16:creationId xmlns:a16="http://schemas.microsoft.com/office/drawing/2014/main" id="{18FFE746-C578-49BD-88CA-4E1A1A30A232}"/>
              </a:ext>
            </a:extLst>
          </p:cNvPr>
          <p:cNvSpPr txBox="1"/>
          <p:nvPr/>
        </p:nvSpPr>
        <p:spPr>
          <a:xfrm>
            <a:off x="348200" y="2125785"/>
            <a:ext cx="49410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233E50"/>
                </a:solidFill>
                <a:latin typeface="ITC Franklin Gothic Std Book"/>
              </a:rPr>
              <a:t>Rothwell STW Parameters</a:t>
            </a:r>
            <a:endParaRPr lang="en-US" sz="2400" b="1"/>
          </a:p>
        </p:txBody>
      </p:sp>
      <p:pic>
        <p:nvPicPr>
          <p:cNvPr id="12" name="Graphic 7" descr="Arrow: Counter-clockwise curve">
            <a:extLst>
              <a:ext uri="{FF2B5EF4-FFF2-40B4-BE49-F238E27FC236}">
                <a16:creationId xmlns:a16="http://schemas.microsoft.com/office/drawing/2014/main" id="{7CBC0594-2D78-4868-B450-B09C9772C2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600000">
            <a:off x="1515986" y="2503425"/>
            <a:ext cx="836247" cy="836247"/>
          </a:xfrm>
          <a:prstGeom prst="rect">
            <a:avLst/>
          </a:prstGeom>
        </p:spPr>
      </p:pic>
      <p:cxnSp>
        <p:nvCxnSpPr>
          <p:cNvPr id="7" name="Straight Arrow Connector 6">
            <a:extLst>
              <a:ext uri="{FF2B5EF4-FFF2-40B4-BE49-F238E27FC236}">
                <a16:creationId xmlns:a16="http://schemas.microsoft.com/office/drawing/2014/main" id="{F2482B3D-9362-4944-A7C3-131CEF8AC66B}"/>
              </a:ext>
            </a:extLst>
          </p:cNvPr>
          <p:cNvCxnSpPr/>
          <p:nvPr/>
        </p:nvCxnSpPr>
        <p:spPr>
          <a:xfrm>
            <a:off x="4505570" y="2131647"/>
            <a:ext cx="15631" cy="3571629"/>
          </a:xfrm>
          <a:prstGeom prst="straightConnector1">
            <a:avLst/>
          </a:prstGeom>
        </p:spPr>
        <p:style>
          <a:lnRef idx="1">
            <a:schemeClr val="dk1"/>
          </a:lnRef>
          <a:fillRef idx="0">
            <a:schemeClr val="dk1"/>
          </a:fillRef>
          <a:effectRef idx="0">
            <a:schemeClr val="dk1"/>
          </a:effectRef>
          <a:fontRef idx="minor">
            <a:schemeClr val="tx1"/>
          </a:fontRef>
        </p:style>
      </p:cxnSp>
      <p:pic>
        <p:nvPicPr>
          <p:cNvPr id="13" name="Picture 6" descr="A close up of a logo&#10;&#10;Description generated with very high confidence">
            <a:extLst>
              <a:ext uri="{FF2B5EF4-FFF2-40B4-BE49-F238E27FC236}">
                <a16:creationId xmlns:a16="http://schemas.microsoft.com/office/drawing/2014/main" id="{7A3E3EAE-CD8C-497E-9A5F-8C31F9702378}"/>
              </a:ext>
            </a:extLst>
          </p:cNvPr>
          <p:cNvPicPr>
            <a:picLocks noChangeAspect="1"/>
          </p:cNvPicPr>
          <p:nvPr/>
        </p:nvPicPr>
        <p:blipFill>
          <a:blip r:embed="rId4"/>
          <a:stretch>
            <a:fillRect/>
          </a:stretch>
        </p:blipFill>
        <p:spPr>
          <a:xfrm>
            <a:off x="4825453" y="4735549"/>
            <a:ext cx="3791124" cy="866894"/>
          </a:xfrm>
          <a:prstGeom prst="rect">
            <a:avLst/>
          </a:prstGeom>
        </p:spPr>
      </p:pic>
      <p:sp>
        <p:nvSpPr>
          <p:cNvPr id="14" name="TextBox 13">
            <a:extLst>
              <a:ext uri="{FF2B5EF4-FFF2-40B4-BE49-F238E27FC236}">
                <a16:creationId xmlns:a16="http://schemas.microsoft.com/office/drawing/2014/main" id="{B601426C-3352-42F4-8568-95D024319975}"/>
              </a:ext>
            </a:extLst>
          </p:cNvPr>
          <p:cNvSpPr txBox="1"/>
          <p:nvPr/>
        </p:nvSpPr>
        <p:spPr>
          <a:xfrm>
            <a:off x="5281661" y="3532554"/>
            <a:ext cx="49410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233E50"/>
                </a:solidFill>
                <a:latin typeface="ITC Franklin Gothic Std Book"/>
              </a:rPr>
              <a:t>STW Jobs of Interest</a:t>
            </a:r>
            <a:endParaRPr lang="en-US" sz="2400" b="1"/>
          </a:p>
        </p:txBody>
      </p:sp>
      <p:pic>
        <p:nvPicPr>
          <p:cNvPr id="15" name="Graphic 7" descr="Arrow: Counter-clockwise curve">
            <a:extLst>
              <a:ext uri="{FF2B5EF4-FFF2-40B4-BE49-F238E27FC236}">
                <a16:creationId xmlns:a16="http://schemas.microsoft.com/office/drawing/2014/main" id="{8EDDB9B2-7517-40A5-A62F-8DAD74B783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600000">
            <a:off x="6000062" y="2444809"/>
            <a:ext cx="836247" cy="836247"/>
          </a:xfrm>
          <a:prstGeom prst="rect">
            <a:avLst/>
          </a:prstGeom>
        </p:spPr>
      </p:pic>
      <p:pic>
        <p:nvPicPr>
          <p:cNvPr id="16" name="Graphic 7" descr="Arrow: Counter-clockwise curve">
            <a:extLst>
              <a:ext uri="{FF2B5EF4-FFF2-40B4-BE49-F238E27FC236}">
                <a16:creationId xmlns:a16="http://schemas.microsoft.com/office/drawing/2014/main" id="{080EDCD1-F067-49CC-A639-D81E3232DD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600000">
            <a:off x="6214984" y="4086040"/>
            <a:ext cx="836247" cy="836247"/>
          </a:xfrm>
          <a:prstGeom prst="rect">
            <a:avLst/>
          </a:prstGeom>
        </p:spPr>
      </p:pic>
      <p:sp>
        <p:nvSpPr>
          <p:cNvPr id="17" name="TextBox 16">
            <a:extLst>
              <a:ext uri="{FF2B5EF4-FFF2-40B4-BE49-F238E27FC236}">
                <a16:creationId xmlns:a16="http://schemas.microsoft.com/office/drawing/2014/main" id="{E07A0E64-D5AA-4D9A-A6D8-C0A090FCD393}"/>
              </a:ext>
            </a:extLst>
          </p:cNvPr>
          <p:cNvSpPr txBox="1"/>
          <p:nvPr/>
        </p:nvSpPr>
        <p:spPr>
          <a:xfrm>
            <a:off x="5105815" y="2155092"/>
            <a:ext cx="49410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233E50"/>
                </a:solidFill>
                <a:latin typeface="ITC Franklin Gothic Std Book"/>
              </a:rPr>
              <a:t>Define Hard/Soft Skills</a:t>
            </a:r>
            <a:endParaRPr lang="en-US" sz="2400" b="1"/>
          </a:p>
        </p:txBody>
      </p:sp>
      <p:cxnSp>
        <p:nvCxnSpPr>
          <p:cNvPr id="18" name="Straight Arrow Connector 17">
            <a:extLst>
              <a:ext uri="{FF2B5EF4-FFF2-40B4-BE49-F238E27FC236}">
                <a16:creationId xmlns:a16="http://schemas.microsoft.com/office/drawing/2014/main" id="{980D85DA-13E8-4F7C-B9B2-73B11BB64A52}"/>
              </a:ext>
            </a:extLst>
          </p:cNvPr>
          <p:cNvCxnSpPr>
            <a:cxnSpLocks/>
          </p:cNvCxnSpPr>
          <p:nvPr/>
        </p:nvCxnSpPr>
        <p:spPr>
          <a:xfrm>
            <a:off x="8774723" y="2121877"/>
            <a:ext cx="15631" cy="3571629"/>
          </a:xfrm>
          <a:prstGeom prst="straightConnector1">
            <a:avLst/>
          </a:prstGeom>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4148288F-2AB4-4F29-9196-6B97E7F6C4B1}"/>
              </a:ext>
            </a:extLst>
          </p:cNvPr>
          <p:cNvSpPr txBox="1"/>
          <p:nvPr/>
        </p:nvSpPr>
        <p:spPr>
          <a:xfrm>
            <a:off x="8007276" y="2203939"/>
            <a:ext cx="49410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233E50"/>
                </a:solidFill>
                <a:latin typeface="ITC Franklin Gothic Std Book"/>
              </a:rPr>
              <a:t>Identify </a:t>
            </a:r>
            <a:endParaRPr lang="en-US">
              <a:solidFill>
                <a:srgbClr val="000000"/>
              </a:solidFill>
              <a:latin typeface="Calibri"/>
              <a:cs typeface="Calibri"/>
            </a:endParaRPr>
          </a:p>
          <a:p>
            <a:pPr algn="ctr"/>
            <a:r>
              <a:rPr lang="en-US" sz="2400" b="1">
                <a:solidFill>
                  <a:srgbClr val="233E50"/>
                </a:solidFill>
                <a:latin typeface="ITC Franklin Gothic Std Book"/>
              </a:rPr>
              <a:t>'near-duplicate'</a:t>
            </a:r>
            <a:endParaRPr lang="en-US">
              <a:cs typeface="Calibri"/>
            </a:endParaRPr>
          </a:p>
          <a:p>
            <a:pPr algn="ctr"/>
            <a:r>
              <a:rPr lang="en-US" sz="2400" b="1">
                <a:solidFill>
                  <a:srgbClr val="233E50"/>
                </a:solidFill>
                <a:latin typeface="ITC Franklin Gothic Std Book"/>
              </a:rPr>
              <a:t>skills</a:t>
            </a:r>
          </a:p>
        </p:txBody>
      </p:sp>
      <p:pic>
        <p:nvPicPr>
          <p:cNvPr id="21" name="Graphic 7" descr="Arrow: Counter-clockwise curve">
            <a:extLst>
              <a:ext uri="{FF2B5EF4-FFF2-40B4-BE49-F238E27FC236}">
                <a16:creationId xmlns:a16="http://schemas.microsoft.com/office/drawing/2014/main" id="{5A58FFC4-FA96-4251-BC93-8225AD23BF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600000">
            <a:off x="10161753" y="3392424"/>
            <a:ext cx="836247" cy="836247"/>
          </a:xfrm>
          <a:prstGeom prst="rect">
            <a:avLst/>
          </a:prstGeom>
        </p:spPr>
      </p:pic>
      <p:sp>
        <p:nvSpPr>
          <p:cNvPr id="23" name="TextBox 22">
            <a:extLst>
              <a:ext uri="{FF2B5EF4-FFF2-40B4-BE49-F238E27FC236}">
                <a16:creationId xmlns:a16="http://schemas.microsoft.com/office/drawing/2014/main" id="{74F1642A-F022-46ED-AD24-842606C5947D}"/>
              </a:ext>
            </a:extLst>
          </p:cNvPr>
          <p:cNvSpPr txBox="1"/>
          <p:nvPr/>
        </p:nvSpPr>
        <p:spPr>
          <a:xfrm>
            <a:off x="8114737" y="4382477"/>
            <a:ext cx="49410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233E50"/>
                </a:solidFill>
                <a:latin typeface="ITC Franklin Gothic Std Book"/>
              </a:rPr>
              <a:t>Group together</a:t>
            </a:r>
          </a:p>
        </p:txBody>
      </p:sp>
      <p:sp>
        <p:nvSpPr>
          <p:cNvPr id="22" name="TextBox 21">
            <a:extLst>
              <a:ext uri="{FF2B5EF4-FFF2-40B4-BE49-F238E27FC236}">
                <a16:creationId xmlns:a16="http://schemas.microsoft.com/office/drawing/2014/main" id="{9D578671-27E7-466B-8FAF-5F75AF149E85}"/>
              </a:ext>
            </a:extLst>
          </p:cNvPr>
          <p:cNvSpPr txBox="1"/>
          <p:nvPr/>
        </p:nvSpPr>
        <p:spPr>
          <a:xfrm>
            <a:off x="913227" y="1287401"/>
            <a:ext cx="1418809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233E50"/>
                </a:solidFill>
                <a:latin typeface="ITC Franklin Gothic Std Book"/>
              </a:rPr>
              <a:t>  1. STW Jobs                   2. Hard/Soft Skills              3. Skill Changes          </a:t>
            </a:r>
            <a:endParaRPr lang="en-US" sz="3200" dirty="0">
              <a:solidFill>
                <a:srgbClr val="233E50"/>
              </a:solidFill>
              <a:latin typeface="ITC Franklin Gothic Std Book" panose="020B0504030503020204" pitchFamily="34" charset="0"/>
            </a:endParaRPr>
          </a:p>
        </p:txBody>
      </p:sp>
    </p:spTree>
    <p:extLst>
      <p:ext uri="{BB962C8B-B14F-4D97-AF65-F5344CB8AC3E}">
        <p14:creationId xmlns:p14="http://schemas.microsoft.com/office/powerpoint/2010/main" val="1704302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close up of a map&#10;&#10;Description generated with high confidence">
            <a:extLst>
              <a:ext uri="{FF2B5EF4-FFF2-40B4-BE49-F238E27FC236}">
                <a16:creationId xmlns:a16="http://schemas.microsoft.com/office/drawing/2014/main" id="{256D6B12-3648-4313-9145-3C504BBBCD4A}"/>
              </a:ext>
            </a:extLst>
          </p:cNvPr>
          <p:cNvPicPr>
            <a:picLocks noChangeAspect="1"/>
          </p:cNvPicPr>
          <p:nvPr/>
        </p:nvPicPr>
        <p:blipFill>
          <a:blip r:embed="rId3"/>
          <a:stretch>
            <a:fillRect/>
          </a:stretch>
        </p:blipFill>
        <p:spPr>
          <a:xfrm>
            <a:off x="756717" y="1800750"/>
            <a:ext cx="5561161" cy="3133351"/>
          </a:xfrm>
          <a:prstGeom prst="rect">
            <a:avLst/>
          </a:prstGeom>
        </p:spPr>
      </p:pic>
      <p:sp>
        <p:nvSpPr>
          <p:cNvPr id="4" name="Slide Number Placeholder 3">
            <a:extLst>
              <a:ext uri="{FF2B5EF4-FFF2-40B4-BE49-F238E27FC236}">
                <a16:creationId xmlns:a16="http://schemas.microsoft.com/office/drawing/2014/main" id="{26A415EC-BE06-6B4D-A57A-1143E2F9B45D}"/>
              </a:ext>
            </a:extLst>
          </p:cNvPr>
          <p:cNvSpPr>
            <a:spLocks noGrp="1"/>
          </p:cNvSpPr>
          <p:nvPr>
            <p:ph type="sldNum" sz="quarter" idx="10"/>
          </p:nvPr>
        </p:nvSpPr>
        <p:spPr/>
        <p:txBody>
          <a:bodyPr/>
          <a:lstStyle/>
          <a:p>
            <a:fld id="{0F418C06-167A-E646-9EF6-18275B625F6B}" type="slidenum">
              <a:rPr lang="en-US" smtClean="0"/>
              <a:pPr/>
              <a:t>19</a:t>
            </a:fld>
            <a:endParaRPr lang="en-US"/>
          </a:p>
        </p:txBody>
      </p:sp>
      <p:sp>
        <p:nvSpPr>
          <p:cNvPr id="2" name="Title 1">
            <a:extLst>
              <a:ext uri="{FF2B5EF4-FFF2-40B4-BE49-F238E27FC236}">
                <a16:creationId xmlns:a16="http://schemas.microsoft.com/office/drawing/2014/main" id="{07F15F48-706A-A547-86DF-8BE597C8EE7D}"/>
              </a:ext>
            </a:extLst>
          </p:cNvPr>
          <p:cNvSpPr>
            <a:spLocks noGrp="1"/>
          </p:cNvSpPr>
          <p:nvPr>
            <p:ph type="title"/>
          </p:nvPr>
        </p:nvSpPr>
        <p:spPr/>
        <p:txBody>
          <a:bodyPr/>
          <a:lstStyle/>
          <a:p>
            <a:r>
              <a:rPr lang="en-US"/>
              <a:t>Focus on Richmond and Blacksburg</a:t>
            </a:r>
          </a:p>
        </p:txBody>
      </p:sp>
      <p:sp>
        <p:nvSpPr>
          <p:cNvPr id="3" name="Content Placeholder 2">
            <a:extLst>
              <a:ext uri="{FF2B5EF4-FFF2-40B4-BE49-F238E27FC236}">
                <a16:creationId xmlns:a16="http://schemas.microsoft.com/office/drawing/2014/main" id="{E939AA81-4E83-B44E-9D59-DBEA904B69D0}"/>
              </a:ext>
            </a:extLst>
          </p:cNvPr>
          <p:cNvSpPr>
            <a:spLocks noGrp="1"/>
          </p:cNvSpPr>
          <p:nvPr>
            <p:ph idx="4294967295"/>
          </p:nvPr>
        </p:nvSpPr>
        <p:spPr>
          <a:xfrm>
            <a:off x="6593408" y="1648617"/>
            <a:ext cx="4841875" cy="4422775"/>
          </a:xfrm>
          <a:prstGeom prst="rect">
            <a:avLst/>
          </a:prstGeom>
        </p:spPr>
        <p:txBody>
          <a:bodyPr anchor="t"/>
          <a:lstStyle/>
          <a:p>
            <a:pPr marL="0" indent="0">
              <a:buNone/>
            </a:pPr>
            <a:r>
              <a:rPr lang="en-US" sz="2800" dirty="0">
                <a:solidFill>
                  <a:srgbClr val="002060"/>
                </a:solidFill>
                <a:latin typeface="ITC Franklin Gothic Std Book"/>
              </a:rPr>
              <a:t>Selected two metropolitan statistical areas (MSAs) in </a:t>
            </a:r>
          </a:p>
          <a:p>
            <a:pPr marL="0" indent="0">
              <a:buNone/>
            </a:pPr>
            <a:r>
              <a:rPr lang="en-US" sz="2800" dirty="0">
                <a:solidFill>
                  <a:srgbClr val="002060"/>
                </a:solidFill>
                <a:latin typeface="ITC Franklin Gothic Std Book"/>
              </a:rPr>
              <a:t>2016-17:</a:t>
            </a:r>
          </a:p>
          <a:p>
            <a:pPr lvl="1"/>
            <a:r>
              <a:rPr lang="en-US" sz="2400" dirty="0">
                <a:solidFill>
                  <a:srgbClr val="002060"/>
                </a:solidFill>
                <a:latin typeface="ITC Franklin Gothic Std Book"/>
              </a:rPr>
              <a:t>Richmond </a:t>
            </a:r>
          </a:p>
          <a:p>
            <a:pPr marL="749300" lvl="1" indent="0">
              <a:buNone/>
            </a:pPr>
            <a:r>
              <a:rPr lang="en-US" sz="2400" dirty="0">
                <a:solidFill>
                  <a:srgbClr val="002060"/>
                </a:solidFill>
                <a:latin typeface="ITC Franklin Gothic Std Book"/>
              </a:rPr>
              <a:t>(Population 1,292,911) </a:t>
            </a:r>
          </a:p>
          <a:p>
            <a:pPr lvl="1"/>
            <a:r>
              <a:rPr lang="en-US" sz="2400" dirty="0">
                <a:solidFill>
                  <a:srgbClr val="002060"/>
                </a:solidFill>
                <a:latin typeface="ITC Franklin Gothic Std Book"/>
              </a:rPr>
              <a:t>Blacksburg-Christiansburg-Radford </a:t>
            </a:r>
          </a:p>
          <a:p>
            <a:pPr marL="749300" lvl="1" indent="-292100">
              <a:buNone/>
            </a:pPr>
            <a:r>
              <a:rPr lang="en-US" sz="2400" dirty="0">
                <a:solidFill>
                  <a:srgbClr val="002060"/>
                </a:solidFill>
                <a:latin typeface="ITC Franklin Gothic Std Book"/>
              </a:rPr>
              <a:t>    (Population 182,692)</a:t>
            </a:r>
            <a:endParaRPr lang="en-US" dirty="0"/>
          </a:p>
          <a:p>
            <a:pPr marL="0" indent="0">
              <a:buNone/>
            </a:pPr>
            <a:endParaRPr lang="en-US" dirty="0"/>
          </a:p>
        </p:txBody>
      </p:sp>
      <p:sp>
        <p:nvSpPr>
          <p:cNvPr id="7" name="TextBox 6">
            <a:extLst>
              <a:ext uri="{FF2B5EF4-FFF2-40B4-BE49-F238E27FC236}">
                <a16:creationId xmlns:a16="http://schemas.microsoft.com/office/drawing/2014/main" id="{B30D97C6-6079-483F-8E47-D9F7BD58AD51}"/>
              </a:ext>
            </a:extLst>
          </p:cNvPr>
          <p:cNvSpPr txBox="1"/>
          <p:nvPr/>
        </p:nvSpPr>
        <p:spPr>
          <a:xfrm>
            <a:off x="612475" y="5702060"/>
            <a:ext cx="8546122"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a:hlinkClick r:id="rId4"/>
              </a:rPr>
              <a:t>https://factfinder.census.gov/faces/tableservices/jsf/pages/productview.xhtml?src=bkmk</a:t>
            </a:r>
            <a:endParaRPr lang="en-US"/>
          </a:p>
        </p:txBody>
      </p:sp>
      <p:sp>
        <p:nvSpPr>
          <p:cNvPr id="10" name="TextBox 9">
            <a:extLst>
              <a:ext uri="{FF2B5EF4-FFF2-40B4-BE49-F238E27FC236}">
                <a16:creationId xmlns:a16="http://schemas.microsoft.com/office/drawing/2014/main" id="{19876579-B6F3-4061-88FD-2BE0421A3AD4}"/>
              </a:ext>
            </a:extLst>
          </p:cNvPr>
          <p:cNvSpPr txBox="1"/>
          <p:nvPr/>
        </p:nvSpPr>
        <p:spPr>
          <a:xfrm>
            <a:off x="873065" y="1760452"/>
            <a:ext cx="54448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233E50"/>
                </a:solidFill>
                <a:latin typeface="ITC Franklin Gothic Std Book"/>
              </a:rPr>
              <a:t>Job-ads and MSAs Used for Analysis</a:t>
            </a:r>
            <a:endParaRPr lang="en-US" sz="2400" dirty="0">
              <a:solidFill>
                <a:srgbClr val="233E50"/>
              </a:solidFill>
              <a:latin typeface="ITC Franklin Gothic Std Book" panose="020B0504030503020204" pitchFamily="34" charset="0"/>
            </a:endParaRPr>
          </a:p>
        </p:txBody>
      </p:sp>
    </p:spTree>
    <p:extLst>
      <p:ext uri="{BB962C8B-B14F-4D97-AF65-F5344CB8AC3E}">
        <p14:creationId xmlns:p14="http://schemas.microsoft.com/office/powerpoint/2010/main" val="18974804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50157" y="356428"/>
            <a:ext cx="11593974" cy="1143000"/>
          </a:xfrm>
        </p:spPr>
        <p:txBody>
          <a:bodyPr/>
          <a:lstStyle/>
          <a:p>
            <a:r>
              <a:rPr lang="en-US"/>
              <a:t>Data Science for the Public Good </a:t>
            </a:r>
            <a:br>
              <a:rPr lang="en-US"/>
            </a:br>
            <a:r>
              <a:rPr lang="en-US"/>
              <a:t>Skilled Technical Workforce (STW) Team</a:t>
            </a:r>
            <a:br>
              <a:rPr lang="en-US"/>
            </a:br>
            <a:endParaRPr lang="en-US"/>
          </a:p>
        </p:txBody>
      </p:sp>
      <p:sp>
        <p:nvSpPr>
          <p:cNvPr id="2" name="Slide Number Placeholder 1">
            <a:extLst>
              <a:ext uri="{FF2B5EF4-FFF2-40B4-BE49-F238E27FC236}">
                <a16:creationId xmlns:a16="http://schemas.microsoft.com/office/drawing/2014/main" id="{F6120958-1554-4531-AAC8-1A83B5FE86F2}"/>
              </a:ext>
            </a:extLst>
          </p:cNvPr>
          <p:cNvSpPr>
            <a:spLocks noGrp="1"/>
          </p:cNvSpPr>
          <p:nvPr>
            <p:ph type="sldNum" sz="quarter" idx="4"/>
          </p:nvPr>
        </p:nvSpPr>
        <p:spPr/>
        <p:txBody>
          <a:bodyPr/>
          <a:lstStyle/>
          <a:p>
            <a:fld id="{0F418C06-167A-E646-9EF6-18275B625F6B}" type="slidenum">
              <a:rPr lang="en-US" smtClean="0"/>
              <a:pPr/>
              <a:t>2</a:t>
            </a:fld>
            <a:endParaRPr lang="en-US"/>
          </a:p>
        </p:txBody>
      </p:sp>
      <p:graphicFrame>
        <p:nvGraphicFramePr>
          <p:cNvPr id="13" name="Table 12">
            <a:extLst>
              <a:ext uri="{FF2B5EF4-FFF2-40B4-BE49-F238E27FC236}">
                <a16:creationId xmlns:a16="http://schemas.microsoft.com/office/drawing/2014/main" id="{BE38A057-45C9-46D8-8C84-7451EA2ED31F}"/>
              </a:ext>
            </a:extLst>
          </p:cNvPr>
          <p:cNvGraphicFramePr>
            <a:graphicFrameLocks noGrp="1"/>
          </p:cNvGraphicFramePr>
          <p:nvPr>
            <p:extLst>
              <p:ext uri="{D42A27DB-BD31-4B8C-83A1-F6EECF244321}">
                <p14:modId xmlns:p14="http://schemas.microsoft.com/office/powerpoint/2010/main" val="682900547"/>
              </p:ext>
            </p:extLst>
          </p:nvPr>
        </p:nvGraphicFramePr>
        <p:xfrm>
          <a:off x="749300" y="2001724"/>
          <a:ext cx="10693400" cy="3840480"/>
        </p:xfrm>
        <a:graphic>
          <a:graphicData uri="http://schemas.openxmlformats.org/drawingml/2006/table">
            <a:tbl>
              <a:tblPr firstRow="1" bandRow="1">
                <a:tableStyleId>{5940675A-B579-460E-94D1-54222C63F5DA}</a:tableStyleId>
              </a:tblPr>
              <a:tblGrid>
                <a:gridCol w="1231900">
                  <a:extLst>
                    <a:ext uri="{9D8B030D-6E8A-4147-A177-3AD203B41FA5}">
                      <a16:colId xmlns:a16="http://schemas.microsoft.com/office/drawing/2014/main" val="1626404148"/>
                    </a:ext>
                  </a:extLst>
                </a:gridCol>
                <a:gridCol w="2808514">
                  <a:extLst>
                    <a:ext uri="{9D8B030D-6E8A-4147-A177-3AD203B41FA5}">
                      <a16:colId xmlns:a16="http://schemas.microsoft.com/office/drawing/2014/main" val="2251701973"/>
                    </a:ext>
                  </a:extLst>
                </a:gridCol>
                <a:gridCol w="6652986">
                  <a:extLst>
                    <a:ext uri="{9D8B030D-6E8A-4147-A177-3AD203B41FA5}">
                      <a16:colId xmlns:a16="http://schemas.microsoft.com/office/drawing/2014/main" val="607086793"/>
                    </a:ext>
                  </a:extLst>
                </a:gridCol>
              </a:tblGrid>
              <a:tr h="450596">
                <a:tc>
                  <a:txBody>
                    <a:bodyPr/>
                    <a:lstStyle/>
                    <a:p>
                      <a:pPr marL="0" algn="ctr" rtl="0" eaLnBrk="1" latinLnBrk="0" hangingPunct="1">
                        <a:spcBef>
                          <a:spcPts val="0"/>
                        </a:spcBef>
                        <a:spcAft>
                          <a:spcPts val="0"/>
                        </a:spcAft>
                      </a:pPr>
                      <a:r>
                        <a:rPr lang="en-US" sz="2800" kern="1200">
                          <a:effectLst/>
                          <a:latin typeface="Franklin Gothic Book"/>
                        </a:rPr>
                        <a:t>NCSES </a:t>
                      </a:r>
                      <a:endParaRPr lang="en-US" sz="2800">
                        <a:effectLst/>
                        <a:latin typeface="Franklin Gothic Book" panose="020B0503020102020204" pitchFamily="34" charset="0"/>
                      </a:endParaRPr>
                    </a:p>
                  </a:txBody>
                  <a:tcPr marL="0" marR="0" marT="0" marB="0" anchor="ctr">
                    <a:lnL w="12700" cmpd="sng">
                      <a:noFill/>
                    </a:lnL>
                    <a:lnT w="12700" cmpd="sng">
                      <a:noFill/>
                    </a:lnT>
                  </a:tcPr>
                </a:tc>
                <a:tc>
                  <a:txBody>
                    <a:bodyPr/>
                    <a:lstStyle/>
                    <a:p>
                      <a:pPr marL="0" algn="ctr" rtl="0" eaLnBrk="1" latinLnBrk="0" hangingPunct="1">
                        <a:spcBef>
                          <a:spcPts val="0"/>
                        </a:spcBef>
                        <a:spcAft>
                          <a:spcPts val="0"/>
                        </a:spcAft>
                      </a:pPr>
                      <a:r>
                        <a:rPr lang="en-US" sz="2800" kern="1200">
                          <a:effectLst/>
                          <a:latin typeface="Franklin Gothic Book"/>
                        </a:rPr>
                        <a:t>John Finamore</a:t>
                      </a:r>
                      <a:endParaRPr lang="en-US" sz="2800">
                        <a:effectLst/>
                        <a:latin typeface="Franklin Gothic Book"/>
                      </a:endParaRPr>
                    </a:p>
                  </a:txBody>
                  <a:tcPr marL="0" marR="0" marT="0" marB="0" anchor="ctr">
                    <a:lnT w="12700" cmpd="sng">
                      <a:noFill/>
                    </a:lnT>
                  </a:tcPr>
                </a:tc>
                <a:tc>
                  <a:txBody>
                    <a:bodyPr/>
                    <a:lstStyle/>
                    <a:p>
                      <a:pPr marL="0" algn="ctr" rtl="0" eaLnBrk="1" latinLnBrk="0" hangingPunct="1">
                        <a:spcBef>
                          <a:spcPts val="0"/>
                        </a:spcBef>
                        <a:spcAft>
                          <a:spcPts val="0"/>
                        </a:spcAft>
                      </a:pPr>
                      <a:r>
                        <a:rPr lang="en-US" sz="2800" kern="1200">
                          <a:effectLst/>
                          <a:latin typeface="Franklin Gothic Book"/>
                        </a:rPr>
                        <a:t>Program Director, </a:t>
                      </a:r>
                      <a:endParaRPr lang="en-US" sz="2800">
                        <a:effectLst/>
                        <a:latin typeface="Franklin Gothic Book" panose="020B0503020102020204" pitchFamily="34" charset="0"/>
                      </a:endParaRPr>
                    </a:p>
                    <a:p>
                      <a:pPr marL="0" algn="ctr" rtl="0" eaLnBrk="1" latinLnBrk="0" hangingPunct="1">
                        <a:spcBef>
                          <a:spcPts val="0"/>
                        </a:spcBef>
                        <a:spcAft>
                          <a:spcPts val="0"/>
                        </a:spcAft>
                      </a:pPr>
                      <a:r>
                        <a:rPr lang="en-US" sz="2800" kern="1200">
                          <a:effectLst/>
                          <a:latin typeface="Franklin Gothic Book"/>
                        </a:rPr>
                        <a:t>Human Resources Statistics Program</a:t>
                      </a:r>
                      <a:endParaRPr lang="en-US" sz="2800">
                        <a:effectLst/>
                        <a:latin typeface="Franklin Gothic Book"/>
                      </a:endParaRPr>
                    </a:p>
                  </a:txBody>
                  <a:tcPr marL="0" marR="0" marT="0" marB="0" anchor="ctr">
                    <a:lnR w="12700" cmpd="sng">
                      <a:noFill/>
                    </a:lnR>
                    <a:lnT w="12700" cmpd="sng">
                      <a:noFill/>
                    </a:lnT>
                  </a:tcPr>
                </a:tc>
                <a:extLst>
                  <a:ext uri="{0D108BD9-81ED-4DB2-BD59-A6C34878D82A}">
                    <a16:rowId xmlns:a16="http://schemas.microsoft.com/office/drawing/2014/main" val="3716802951"/>
                  </a:ext>
                </a:extLst>
              </a:tr>
              <a:tr h="370840">
                <a:tc>
                  <a:txBody>
                    <a:bodyPr/>
                    <a:lstStyle/>
                    <a:p>
                      <a:pPr marL="0" algn="ctr" rtl="0" eaLnBrk="1" latinLnBrk="0" hangingPunct="1">
                        <a:spcBef>
                          <a:spcPts val="0"/>
                        </a:spcBef>
                        <a:spcAft>
                          <a:spcPts val="0"/>
                        </a:spcAft>
                      </a:pPr>
                      <a:r>
                        <a:rPr lang="en-US" sz="2800">
                          <a:effectLst/>
                          <a:latin typeface="Franklin Gothic Book"/>
                        </a:rPr>
                        <a:t>UVA</a:t>
                      </a:r>
                    </a:p>
                  </a:txBody>
                  <a:tcPr marL="0" marR="0" marT="0" marB="0" anchor="ctr">
                    <a:lnL w="12700" cmpd="sng">
                      <a:noFill/>
                    </a:lnL>
                  </a:tcPr>
                </a:tc>
                <a:tc>
                  <a:txBody>
                    <a:bodyPr/>
                    <a:lstStyle/>
                    <a:p>
                      <a:pPr marL="0" algn="ctr" rtl="0" eaLnBrk="1" latinLnBrk="0" hangingPunct="1">
                        <a:spcBef>
                          <a:spcPts val="0"/>
                        </a:spcBef>
                        <a:spcAft>
                          <a:spcPts val="0"/>
                        </a:spcAft>
                      </a:pPr>
                      <a:r>
                        <a:rPr lang="en-US" sz="2800">
                          <a:effectLst/>
                          <a:latin typeface="Franklin Gothic Book"/>
                        </a:rPr>
                        <a:t>Alyssa Fowers</a:t>
                      </a:r>
                      <a:endParaRPr lang="en-US" sz="2800" err="1">
                        <a:effectLst/>
                        <a:latin typeface="Franklin Gothic Book"/>
                      </a:endParaRPr>
                    </a:p>
                  </a:txBody>
                  <a:tcPr marL="0" marR="0" marT="0" marB="0" anchor="ctr"/>
                </a:tc>
                <a:tc>
                  <a:txBody>
                    <a:bodyPr/>
                    <a:lstStyle/>
                    <a:p>
                      <a:pPr marL="0" algn="ctr" rtl="0" eaLnBrk="1" latinLnBrk="0" hangingPunct="1">
                        <a:spcBef>
                          <a:spcPts val="0"/>
                        </a:spcBef>
                        <a:spcAft>
                          <a:spcPts val="0"/>
                        </a:spcAft>
                      </a:pPr>
                      <a:r>
                        <a:rPr lang="en-US" sz="2800">
                          <a:effectLst/>
                          <a:latin typeface="Franklin Gothic Book"/>
                        </a:rPr>
                        <a:t>Data Science for the Public Good Fellow</a:t>
                      </a:r>
                    </a:p>
                  </a:txBody>
                  <a:tcPr marL="0" marR="0" marT="0" marB="0" anchor="ctr">
                    <a:lnR w="12700" cmpd="sng">
                      <a:noFill/>
                    </a:lnR>
                  </a:tcPr>
                </a:tc>
                <a:extLst>
                  <a:ext uri="{0D108BD9-81ED-4DB2-BD59-A6C34878D82A}">
                    <a16:rowId xmlns:a16="http://schemas.microsoft.com/office/drawing/2014/main" val="3042617139"/>
                  </a:ext>
                </a:extLst>
              </a:tr>
              <a:tr h="370840">
                <a:tc>
                  <a:txBody>
                    <a:bodyPr/>
                    <a:lstStyle/>
                    <a:p>
                      <a:pPr marL="0" algn="ctr" rtl="0" eaLnBrk="1" latinLnBrk="0" hangingPunct="1">
                        <a:spcBef>
                          <a:spcPts val="0"/>
                        </a:spcBef>
                        <a:spcAft>
                          <a:spcPts val="0"/>
                        </a:spcAft>
                      </a:pPr>
                      <a:r>
                        <a:rPr lang="en-US" sz="2800">
                          <a:effectLst/>
                          <a:latin typeface="Franklin Gothic Book"/>
                        </a:rPr>
                        <a:t>UVA</a:t>
                      </a:r>
                    </a:p>
                  </a:txBody>
                  <a:tcPr marL="0" marR="0" marT="0" marB="0" anchor="ctr">
                    <a:lnL w="12700" cmpd="sng">
                      <a:noFill/>
                    </a:lnL>
                  </a:tcPr>
                </a:tc>
                <a:tc>
                  <a:txBody>
                    <a:bodyPr/>
                    <a:lstStyle/>
                    <a:p>
                      <a:pPr marL="0" algn="ctr" rtl="0" eaLnBrk="1" latinLnBrk="0" hangingPunct="1">
                        <a:spcBef>
                          <a:spcPts val="0"/>
                        </a:spcBef>
                        <a:spcAft>
                          <a:spcPts val="0"/>
                        </a:spcAft>
                      </a:pPr>
                      <a:r>
                        <a:rPr lang="en-US" sz="2800" kern="1200">
                          <a:effectLst/>
                          <a:latin typeface="Franklin Gothic Book"/>
                        </a:rPr>
                        <a:t>Calvin Isch </a:t>
                      </a:r>
                      <a:endParaRPr lang="en-US" sz="2800">
                        <a:effectLst/>
                        <a:latin typeface="Franklin Gothic Book" panose="020B0503020102020204" pitchFamily="34" charset="0"/>
                      </a:endParaRPr>
                    </a:p>
                  </a:txBody>
                  <a:tcPr marL="0" marR="0" marT="0" marB="0" anchor="ctr"/>
                </a:tc>
                <a:tc>
                  <a:txBody>
                    <a:bodyPr/>
                    <a:lstStyle/>
                    <a:p>
                      <a:pPr marL="0" algn="ctr" rtl="0" eaLnBrk="1" latinLnBrk="0" hangingPunct="1">
                        <a:spcBef>
                          <a:spcPts val="0"/>
                        </a:spcBef>
                        <a:spcAft>
                          <a:spcPts val="0"/>
                        </a:spcAft>
                      </a:pPr>
                      <a:r>
                        <a:rPr lang="en-US" sz="2800">
                          <a:effectLst/>
                          <a:latin typeface="Franklin Gothic Book"/>
                        </a:rPr>
                        <a:t>Data Science for the Public Good Intern</a:t>
                      </a:r>
                      <a:endParaRPr lang="en-US" sz="2800">
                        <a:effectLst/>
                        <a:latin typeface="Franklin Gothic Book" panose="020B0503020102020204" pitchFamily="34" charset="0"/>
                      </a:endParaRPr>
                    </a:p>
                  </a:txBody>
                  <a:tcPr marL="0" marR="0" marT="0" marB="0" anchor="ctr">
                    <a:lnR w="12700" cmpd="sng">
                      <a:noFill/>
                    </a:lnR>
                  </a:tcPr>
                </a:tc>
                <a:extLst>
                  <a:ext uri="{0D108BD9-81ED-4DB2-BD59-A6C34878D82A}">
                    <a16:rowId xmlns:a16="http://schemas.microsoft.com/office/drawing/2014/main" val="3908254587"/>
                  </a:ext>
                </a:extLst>
              </a:tr>
              <a:tr h="370840">
                <a:tc>
                  <a:txBody>
                    <a:bodyPr/>
                    <a:lstStyle/>
                    <a:p>
                      <a:pPr marL="0" algn="ctr" rtl="0" eaLnBrk="1" latinLnBrk="0" hangingPunct="1">
                        <a:spcBef>
                          <a:spcPts val="0"/>
                        </a:spcBef>
                        <a:spcAft>
                          <a:spcPts val="0"/>
                        </a:spcAft>
                      </a:pPr>
                      <a:r>
                        <a:rPr lang="en-US" sz="2800">
                          <a:effectLst/>
                          <a:latin typeface="Franklin Gothic Book"/>
                        </a:rPr>
                        <a:t>UVA</a:t>
                      </a:r>
                    </a:p>
                  </a:txBody>
                  <a:tcPr marL="0" marR="0" marT="0" marB="0" anchor="ctr">
                    <a:lnL w="12700" cmpd="sng">
                      <a:noFill/>
                    </a:lnL>
                  </a:tcPr>
                </a:tc>
                <a:tc>
                  <a:txBody>
                    <a:bodyPr/>
                    <a:lstStyle/>
                    <a:p>
                      <a:pPr marL="0" algn="ctr" rtl="0" eaLnBrk="1" latinLnBrk="0" hangingPunct="1">
                        <a:spcBef>
                          <a:spcPts val="0"/>
                        </a:spcBef>
                        <a:spcAft>
                          <a:spcPts val="0"/>
                        </a:spcAft>
                      </a:pPr>
                      <a:r>
                        <a:rPr lang="en-US" sz="2800">
                          <a:effectLst/>
                          <a:latin typeface="Franklin Gothic Book"/>
                        </a:rPr>
                        <a:t>Sarah McDonald</a:t>
                      </a:r>
                    </a:p>
                  </a:txBody>
                  <a:tcPr marL="0" marR="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a:effectLst/>
                          <a:latin typeface="Franklin Gothic Book"/>
                        </a:rPr>
                        <a:t>Data Science for the Public Good Intern</a:t>
                      </a:r>
                      <a:endParaRPr lang="en-US" sz="2800">
                        <a:effectLst/>
                        <a:latin typeface="Franklin Gothic Book" panose="020B0503020102020204" pitchFamily="34" charset="0"/>
                      </a:endParaRPr>
                    </a:p>
                  </a:txBody>
                  <a:tcPr marL="0" marR="0" marT="0" marB="0" anchor="ctr">
                    <a:lnR w="12700" cmpd="sng">
                      <a:noFill/>
                    </a:lnR>
                  </a:tcPr>
                </a:tc>
                <a:extLst>
                  <a:ext uri="{0D108BD9-81ED-4DB2-BD59-A6C34878D82A}">
                    <a16:rowId xmlns:a16="http://schemas.microsoft.com/office/drawing/2014/main" val="3732970857"/>
                  </a:ext>
                </a:extLst>
              </a:tr>
              <a:tr h="370840">
                <a:tc>
                  <a:txBody>
                    <a:bodyPr/>
                    <a:lstStyle/>
                    <a:p>
                      <a:pPr marL="0" algn="ctr" rtl="0" eaLnBrk="1" latinLnBrk="0" hangingPunct="1">
                        <a:spcBef>
                          <a:spcPts val="0"/>
                        </a:spcBef>
                        <a:spcAft>
                          <a:spcPts val="0"/>
                        </a:spcAft>
                      </a:pPr>
                      <a:r>
                        <a:rPr lang="en-US" sz="2800">
                          <a:effectLst/>
                          <a:latin typeface="Franklin Gothic Book"/>
                        </a:rPr>
                        <a:t>UVA</a:t>
                      </a:r>
                    </a:p>
                  </a:txBody>
                  <a:tcPr marL="0" marR="0" marT="0" marB="0" anchor="ctr">
                    <a:lnL w="12700" cmpd="sng">
                      <a:noFill/>
                    </a:lnL>
                  </a:tcPr>
                </a:tc>
                <a:tc>
                  <a:txBody>
                    <a:bodyPr/>
                    <a:lstStyle/>
                    <a:p>
                      <a:pPr marL="0" algn="ctr" rtl="0" eaLnBrk="1" latinLnBrk="0" hangingPunct="1">
                        <a:spcBef>
                          <a:spcPts val="0"/>
                        </a:spcBef>
                        <a:spcAft>
                          <a:spcPts val="0"/>
                        </a:spcAft>
                      </a:pPr>
                      <a:r>
                        <a:rPr lang="en-US" sz="2800" kern="1200">
                          <a:effectLst/>
                          <a:latin typeface="Franklin Gothic Book"/>
                        </a:rPr>
                        <a:t>Vicki Lancaster</a:t>
                      </a:r>
                      <a:endParaRPr lang="en-US" sz="2800">
                        <a:effectLst/>
                        <a:latin typeface="Franklin Gothic Book"/>
                      </a:endParaRPr>
                    </a:p>
                  </a:txBody>
                  <a:tcPr marL="0" marR="0" marT="0" marB="0" anchor="ctr"/>
                </a:tc>
                <a:tc>
                  <a:txBody>
                    <a:bodyPr/>
                    <a:lstStyle/>
                    <a:p>
                      <a:pPr marL="0" algn="ctr" rtl="0" eaLnBrk="1" latinLnBrk="0" hangingPunct="1">
                        <a:spcBef>
                          <a:spcPts val="0"/>
                        </a:spcBef>
                        <a:spcAft>
                          <a:spcPts val="0"/>
                        </a:spcAft>
                      </a:pPr>
                      <a:r>
                        <a:rPr lang="en-US" sz="2800" kern="1200">
                          <a:effectLst/>
                          <a:latin typeface="Franklin Gothic Book"/>
                        </a:rPr>
                        <a:t>Principal Scientist</a:t>
                      </a:r>
                      <a:endParaRPr lang="en-US" sz="2800">
                        <a:effectLst/>
                        <a:latin typeface="Franklin Gothic Book"/>
                      </a:endParaRPr>
                    </a:p>
                  </a:txBody>
                  <a:tcPr marL="0" marR="0" marT="0" marB="0" anchor="ctr">
                    <a:lnR w="12700" cmpd="sng">
                      <a:noFill/>
                    </a:lnR>
                  </a:tcPr>
                </a:tc>
                <a:extLst>
                  <a:ext uri="{0D108BD9-81ED-4DB2-BD59-A6C34878D82A}">
                    <a16:rowId xmlns:a16="http://schemas.microsoft.com/office/drawing/2014/main" val="2741678205"/>
                  </a:ext>
                </a:extLst>
              </a:tr>
              <a:tr h="370840">
                <a:tc>
                  <a:txBody>
                    <a:bodyPr/>
                    <a:lstStyle/>
                    <a:p>
                      <a:pPr marL="0" algn="ctr" rtl="0" eaLnBrk="1" latinLnBrk="0" hangingPunct="1">
                        <a:spcBef>
                          <a:spcPts val="0"/>
                        </a:spcBef>
                        <a:spcAft>
                          <a:spcPts val="0"/>
                        </a:spcAft>
                      </a:pPr>
                      <a:r>
                        <a:rPr lang="en-US" sz="2800">
                          <a:effectLst/>
                          <a:latin typeface="Franklin Gothic Book"/>
                        </a:rPr>
                        <a:t>UVA</a:t>
                      </a:r>
                    </a:p>
                  </a:txBody>
                  <a:tcPr marL="0" marR="0" marT="0" marB="0" anchor="ctr">
                    <a:lnL w="12700" cmpd="sng">
                      <a:noFill/>
                    </a:lnL>
                  </a:tcPr>
                </a:tc>
                <a:tc>
                  <a:txBody>
                    <a:bodyPr/>
                    <a:lstStyle/>
                    <a:p>
                      <a:pPr marL="0" algn="ctr" rtl="0" eaLnBrk="1" latinLnBrk="0" hangingPunct="1">
                        <a:spcBef>
                          <a:spcPts val="0"/>
                        </a:spcBef>
                        <a:spcAft>
                          <a:spcPts val="0"/>
                        </a:spcAft>
                      </a:pPr>
                      <a:r>
                        <a:rPr lang="en-US" sz="2800" kern="1200">
                          <a:effectLst/>
                          <a:latin typeface="Franklin Gothic Book"/>
                        </a:rPr>
                        <a:t>Samantha Cohen </a:t>
                      </a:r>
                      <a:endParaRPr lang="en-US" sz="2800">
                        <a:effectLst/>
                        <a:latin typeface="Franklin Gothic Book" panose="020B0503020102020204" pitchFamily="34" charset="0"/>
                      </a:endParaRPr>
                    </a:p>
                  </a:txBody>
                  <a:tcPr marL="0" marR="0" marT="0" marB="0" anchor="ctr"/>
                </a:tc>
                <a:tc>
                  <a:txBody>
                    <a:bodyPr/>
                    <a:lstStyle/>
                    <a:p>
                      <a:pPr marL="0" algn="ctr" rtl="0" eaLnBrk="1" latinLnBrk="0" hangingPunct="1">
                        <a:spcBef>
                          <a:spcPts val="0"/>
                        </a:spcBef>
                        <a:spcAft>
                          <a:spcPts val="0"/>
                        </a:spcAft>
                      </a:pPr>
                      <a:r>
                        <a:rPr lang="en-US" sz="2800" kern="1200">
                          <a:effectLst/>
                          <a:latin typeface="Franklin Gothic Book"/>
                        </a:rPr>
                        <a:t>Postdoctoral Research Associate</a:t>
                      </a:r>
                      <a:endParaRPr lang="en-US" sz="2800">
                        <a:effectLst/>
                        <a:latin typeface="Franklin Gothic Book"/>
                      </a:endParaRPr>
                    </a:p>
                  </a:txBody>
                  <a:tcPr marL="0" marR="0" marT="0" marB="0" anchor="ctr">
                    <a:lnR w="12700" cmpd="sng">
                      <a:noFill/>
                    </a:lnR>
                  </a:tcPr>
                </a:tc>
                <a:extLst>
                  <a:ext uri="{0D108BD9-81ED-4DB2-BD59-A6C34878D82A}">
                    <a16:rowId xmlns:a16="http://schemas.microsoft.com/office/drawing/2014/main" val="2008477293"/>
                  </a:ext>
                </a:extLst>
              </a:tr>
              <a:tr h="370839">
                <a:tc>
                  <a:txBody>
                    <a:bodyPr/>
                    <a:lstStyle/>
                    <a:p>
                      <a:pPr marL="0" lvl="0" algn="ctr">
                        <a:spcBef>
                          <a:spcPts val="0"/>
                        </a:spcBef>
                        <a:spcAft>
                          <a:spcPts val="0"/>
                        </a:spcAft>
                        <a:buNone/>
                      </a:pPr>
                      <a:r>
                        <a:rPr lang="en-US" sz="2800" dirty="0">
                          <a:effectLst/>
                          <a:latin typeface="Franklin Gothic Book"/>
                        </a:rPr>
                        <a:t>UVA</a:t>
                      </a:r>
                    </a:p>
                  </a:txBody>
                  <a:tcPr marL="0" marR="0" marT="0" marB="0" anchor="ctr">
                    <a:lnL w="12700" cmpd="sng">
                      <a:noFill/>
                    </a:lnL>
                  </a:tcPr>
                </a:tc>
                <a:tc>
                  <a:txBody>
                    <a:bodyPr/>
                    <a:lstStyle/>
                    <a:p>
                      <a:pPr marL="0" lvl="0" algn="ctr">
                        <a:spcBef>
                          <a:spcPts val="0"/>
                        </a:spcBef>
                        <a:spcAft>
                          <a:spcPts val="0"/>
                        </a:spcAft>
                        <a:buNone/>
                      </a:pPr>
                      <a:r>
                        <a:rPr lang="en-US" sz="2800" kern="1200">
                          <a:effectLst/>
                          <a:latin typeface="Franklin Gothic Book"/>
                        </a:rPr>
                        <a:t>Devika Nair</a:t>
                      </a:r>
                    </a:p>
                  </a:txBody>
                  <a:tcPr marL="0" marR="0" marT="0" marB="0" anchor="ctr"/>
                </a:tc>
                <a:tc>
                  <a:txBody>
                    <a:bodyPr/>
                    <a:lstStyle/>
                    <a:p>
                      <a:pPr marL="0" lvl="0" algn="ctr">
                        <a:spcBef>
                          <a:spcPts val="0"/>
                        </a:spcBef>
                        <a:spcAft>
                          <a:spcPts val="0"/>
                        </a:spcAft>
                        <a:buNone/>
                      </a:pPr>
                      <a:r>
                        <a:rPr lang="en-US" sz="2800" kern="1200" dirty="0">
                          <a:effectLst/>
                          <a:latin typeface="Franklin Gothic Book"/>
                        </a:rPr>
                        <a:t>Research Scientist</a:t>
                      </a:r>
                    </a:p>
                  </a:txBody>
                  <a:tcPr marL="0" marR="0" marT="0" marB="0" anchor="ctr">
                    <a:lnR w="12700" cmpd="sng">
                      <a:noFill/>
                    </a:lnR>
                  </a:tcPr>
                </a:tc>
                <a:extLst>
                  <a:ext uri="{0D108BD9-81ED-4DB2-BD59-A6C34878D82A}">
                    <a16:rowId xmlns:a16="http://schemas.microsoft.com/office/drawing/2014/main" val="2705979071"/>
                  </a:ext>
                </a:extLst>
              </a:tr>
              <a:tr h="370839">
                <a:tc>
                  <a:txBody>
                    <a:bodyPr/>
                    <a:lstStyle/>
                    <a:p>
                      <a:pPr marL="0" lvl="0" algn="ctr">
                        <a:spcBef>
                          <a:spcPts val="0"/>
                        </a:spcBef>
                        <a:spcAft>
                          <a:spcPts val="0"/>
                        </a:spcAft>
                        <a:buNone/>
                      </a:pPr>
                      <a:r>
                        <a:rPr lang="en-US" sz="2800">
                          <a:effectLst/>
                          <a:latin typeface="Franklin Gothic Book"/>
                        </a:rPr>
                        <a:t>UVA</a:t>
                      </a:r>
                    </a:p>
                  </a:txBody>
                  <a:tcPr marL="0" marR="0" marT="0" marB="0" anchor="ctr">
                    <a:lnL w="12700" cmpd="sng">
                      <a:noFill/>
                    </a:lnL>
                    <a:lnB w="12700" cmpd="sng">
                      <a:noFill/>
                    </a:lnB>
                  </a:tcPr>
                </a:tc>
                <a:tc>
                  <a:txBody>
                    <a:bodyPr/>
                    <a:lstStyle/>
                    <a:p>
                      <a:pPr marL="0" lvl="0" algn="ctr">
                        <a:spcBef>
                          <a:spcPts val="0"/>
                        </a:spcBef>
                        <a:spcAft>
                          <a:spcPts val="0"/>
                        </a:spcAft>
                        <a:buNone/>
                      </a:pPr>
                      <a:r>
                        <a:rPr lang="en-US" sz="2800" kern="1200" dirty="0">
                          <a:effectLst/>
                          <a:latin typeface="Franklin Gothic Book"/>
                        </a:rPr>
                        <a:t>Nathaniel Ratcliff</a:t>
                      </a:r>
                    </a:p>
                  </a:txBody>
                  <a:tcPr marL="0" marR="0" marT="0" marB="0" anchor="ctr">
                    <a:lnB w="12700" cmpd="sng">
                      <a:noFill/>
                    </a:lnB>
                  </a:tcPr>
                </a:tc>
                <a:tc>
                  <a:txBody>
                    <a:bodyPr/>
                    <a:lstStyle/>
                    <a:p>
                      <a:pPr marL="0" lvl="0" algn="ctr">
                        <a:spcBef>
                          <a:spcPts val="0"/>
                        </a:spcBef>
                        <a:spcAft>
                          <a:spcPts val="0"/>
                        </a:spcAft>
                        <a:buNone/>
                      </a:pPr>
                      <a:r>
                        <a:rPr lang="en-US" sz="2800" kern="1200" dirty="0">
                          <a:effectLst/>
                          <a:latin typeface="Franklin Gothic Book"/>
                        </a:rPr>
                        <a:t>Assistant Research Professor</a:t>
                      </a:r>
                    </a:p>
                  </a:txBody>
                  <a:tcPr marL="0" marR="0" marT="0" marB="0" anchor="ctr">
                    <a:lnR w="12700" cmpd="sng">
                      <a:noFill/>
                    </a:lnR>
                    <a:lnB w="12700" cmpd="sng">
                      <a:noFill/>
                    </a:lnB>
                  </a:tcPr>
                </a:tc>
                <a:extLst>
                  <a:ext uri="{0D108BD9-81ED-4DB2-BD59-A6C34878D82A}">
                    <a16:rowId xmlns:a16="http://schemas.microsoft.com/office/drawing/2014/main" val="1599594854"/>
                  </a:ext>
                </a:extLst>
              </a:tr>
            </a:tbl>
          </a:graphicData>
        </a:graphic>
      </p:graphicFrame>
      <p:sp>
        <p:nvSpPr>
          <p:cNvPr id="14" name="TextBox 13">
            <a:extLst>
              <a:ext uri="{FF2B5EF4-FFF2-40B4-BE49-F238E27FC236}">
                <a16:creationId xmlns:a16="http://schemas.microsoft.com/office/drawing/2014/main" id="{20F99C24-E9F3-498A-B3D5-D462F8830191}"/>
              </a:ext>
            </a:extLst>
          </p:cNvPr>
          <p:cNvSpPr txBox="1"/>
          <p:nvPr/>
        </p:nvSpPr>
        <p:spPr>
          <a:xfrm>
            <a:off x="4724400" y="3200400"/>
            <a:ext cx="184731"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16141850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929EB2-BCD7-4AE3-AD4D-1CB534C94028}"/>
              </a:ext>
            </a:extLst>
          </p:cNvPr>
          <p:cNvSpPr>
            <a:spLocks noGrp="1"/>
          </p:cNvSpPr>
          <p:nvPr>
            <p:ph type="sldNum" sz="quarter" idx="4"/>
          </p:nvPr>
        </p:nvSpPr>
        <p:spPr/>
        <p:txBody>
          <a:bodyPr/>
          <a:lstStyle/>
          <a:p>
            <a:fld id="{0F418C06-167A-E646-9EF6-18275B625F6B}" type="slidenum">
              <a:rPr lang="en-US" smtClean="0"/>
              <a:pPr/>
              <a:t>20</a:t>
            </a:fld>
            <a:endParaRPr lang="en-US"/>
          </a:p>
        </p:txBody>
      </p:sp>
      <p:sp>
        <p:nvSpPr>
          <p:cNvPr id="3" name="Title 2"/>
          <p:cNvSpPr>
            <a:spLocks noGrp="1"/>
          </p:cNvSpPr>
          <p:nvPr>
            <p:ph type="title"/>
          </p:nvPr>
        </p:nvSpPr>
        <p:spPr/>
        <p:txBody>
          <a:bodyPr/>
          <a:lstStyle/>
          <a:p>
            <a:r>
              <a:rPr lang="en-US"/>
              <a:t>Common STW in our MSAs</a:t>
            </a:r>
          </a:p>
        </p:txBody>
      </p:sp>
      <p:sp>
        <p:nvSpPr>
          <p:cNvPr id="6" name="Text Placeholder 2">
            <a:extLst>
              <a:ext uri="{FF2B5EF4-FFF2-40B4-BE49-F238E27FC236}">
                <a16:creationId xmlns:a16="http://schemas.microsoft.com/office/drawing/2014/main" id="{B9FF1920-5867-4D35-94E7-858ADAF2DCE2}"/>
              </a:ext>
            </a:extLst>
          </p:cNvPr>
          <p:cNvSpPr txBox="1">
            <a:spLocks/>
          </p:cNvSpPr>
          <p:nvPr/>
        </p:nvSpPr>
        <p:spPr>
          <a:xfrm>
            <a:off x="6536911" y="1591361"/>
            <a:ext cx="5352765" cy="2273300"/>
          </a:xfrm>
          <a:prstGeom prst="rect">
            <a:avLst/>
          </a:prstGeom>
        </p:spPr>
        <p:txBody>
          <a:bodyPr vert="horz" anchor="t"/>
          <a:lstStyle>
            <a:lvl1pPr marL="0" indent="0" algn="l" defTabSz="457200"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000" b="1"/>
              <a:t>Richmond (18,598 STW)</a:t>
            </a:r>
            <a:endParaRPr lang="en-US" sz="2000"/>
          </a:p>
          <a:p>
            <a:pPr marL="342900" indent="-342900">
              <a:buAutoNum type="arabicPeriod"/>
            </a:pPr>
            <a:r>
              <a:rPr lang="en-US" sz="2000">
                <a:solidFill>
                  <a:schemeClr val="tx1">
                    <a:lumMod val="75000"/>
                    <a:lumOff val="25000"/>
                  </a:schemeClr>
                </a:solidFill>
              </a:rPr>
              <a:t>8.7% Critical Care Nurses</a:t>
            </a:r>
          </a:p>
          <a:p>
            <a:pPr marL="342900" indent="-342900">
              <a:buAutoNum type="arabicPeriod"/>
            </a:pPr>
            <a:r>
              <a:rPr lang="en-US" sz="2000">
                <a:solidFill>
                  <a:schemeClr val="tx1">
                    <a:lumMod val="75000"/>
                    <a:lumOff val="25000"/>
                  </a:schemeClr>
                </a:solidFill>
              </a:rPr>
              <a:t>7.5% Maintenance and Repair Workers, General</a:t>
            </a:r>
          </a:p>
          <a:p>
            <a:pPr marL="342900" indent="-342900">
              <a:buAutoNum type="arabicPeriod"/>
            </a:pPr>
            <a:r>
              <a:rPr lang="en-US" sz="2000">
                <a:solidFill>
                  <a:schemeClr val="tx1">
                    <a:lumMod val="75000"/>
                    <a:lumOff val="25000"/>
                  </a:schemeClr>
                </a:solidFill>
              </a:rPr>
              <a:t>5.6% Computer User Support Specialists</a:t>
            </a:r>
          </a:p>
          <a:p>
            <a:pPr marL="342900" indent="-342900">
              <a:buAutoNum type="arabicPeriod"/>
            </a:pPr>
            <a:r>
              <a:rPr lang="en-US" sz="2000">
                <a:solidFill>
                  <a:schemeClr val="tx1">
                    <a:lumMod val="75000"/>
                    <a:lumOff val="25000"/>
                  </a:schemeClr>
                </a:solidFill>
              </a:rPr>
              <a:t>3.2% Automotive Specialty Technicians</a:t>
            </a:r>
          </a:p>
          <a:p>
            <a:pPr marL="342900" indent="-342900">
              <a:buAutoNum type="arabicPeriod"/>
            </a:pPr>
            <a:r>
              <a:rPr lang="en-US" sz="2000">
                <a:solidFill>
                  <a:schemeClr val="tx1">
                    <a:lumMod val="75000"/>
                    <a:lumOff val="25000"/>
                  </a:schemeClr>
                </a:solidFill>
              </a:rPr>
              <a:t>2.7% Web Developers</a:t>
            </a:r>
          </a:p>
          <a:p>
            <a:pPr marL="342900" indent="-342900">
              <a:buAutoNum type="arabicPeriod"/>
            </a:pPr>
            <a:endParaRPr lang="en-US">
              <a:solidFill>
                <a:schemeClr val="tx1">
                  <a:lumMod val="75000"/>
                  <a:lumOff val="25000"/>
                </a:schemeClr>
              </a:solidFill>
            </a:endParaRPr>
          </a:p>
          <a:p>
            <a:pPr marL="342900" indent="-342900">
              <a:buAutoNum type="arabicPeriod"/>
            </a:pPr>
            <a:endParaRPr lang="en-US">
              <a:solidFill>
                <a:schemeClr val="tx1">
                  <a:lumMod val="75000"/>
                  <a:lumOff val="25000"/>
                </a:schemeClr>
              </a:solidFill>
            </a:endParaRPr>
          </a:p>
          <a:p>
            <a:pPr marL="342900" indent="-342900">
              <a:buAutoNum type="arabicPeriod"/>
            </a:pPr>
            <a:endParaRPr lang="en-US">
              <a:solidFill>
                <a:schemeClr val="tx1">
                  <a:lumMod val="75000"/>
                  <a:lumOff val="25000"/>
                </a:schemeClr>
              </a:solidFill>
            </a:endParaRPr>
          </a:p>
        </p:txBody>
      </p:sp>
      <p:sp>
        <p:nvSpPr>
          <p:cNvPr id="5" name="Text Placeholder 2">
            <a:extLst>
              <a:ext uri="{FF2B5EF4-FFF2-40B4-BE49-F238E27FC236}">
                <a16:creationId xmlns:a16="http://schemas.microsoft.com/office/drawing/2014/main" id="{8E9C6EAE-E179-4F3E-B7F5-698EC98FD091}"/>
              </a:ext>
            </a:extLst>
          </p:cNvPr>
          <p:cNvSpPr txBox="1">
            <a:spLocks/>
          </p:cNvSpPr>
          <p:nvPr/>
        </p:nvSpPr>
        <p:spPr>
          <a:xfrm>
            <a:off x="291976" y="1593763"/>
            <a:ext cx="5812841" cy="2273300"/>
          </a:xfrm>
          <a:prstGeom prst="rect">
            <a:avLst/>
          </a:prstGeom>
        </p:spPr>
        <p:txBody>
          <a:bodyPr vert="horz" anchor="t"/>
          <a:lstStyle>
            <a:lvl1pPr marL="0" indent="0" algn="l" defTabSz="457200"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000" b="1"/>
              <a:t>Blacksburg (2,119 STW)</a:t>
            </a:r>
            <a:endParaRPr lang="en-US" sz="2000"/>
          </a:p>
          <a:p>
            <a:pPr marL="342900" indent="-342900">
              <a:buFontTx/>
              <a:buAutoNum type="arabicPeriod"/>
            </a:pPr>
            <a:r>
              <a:rPr lang="en-US" sz="2000">
                <a:solidFill>
                  <a:schemeClr val="tx1">
                    <a:lumMod val="75000"/>
                    <a:lumOff val="25000"/>
                  </a:schemeClr>
                </a:solidFill>
              </a:rPr>
              <a:t>11.6% Critical Care Nurses</a:t>
            </a:r>
          </a:p>
          <a:p>
            <a:pPr marL="342900" indent="-342900">
              <a:buFontTx/>
              <a:buAutoNum type="arabicPeriod"/>
            </a:pPr>
            <a:r>
              <a:rPr lang="en-US" sz="2000">
                <a:solidFill>
                  <a:schemeClr val="tx1">
                    <a:lumMod val="75000"/>
                    <a:lumOff val="25000"/>
                  </a:schemeClr>
                </a:solidFill>
              </a:rPr>
              <a:t>9.4% Computer User Support Specialists</a:t>
            </a:r>
          </a:p>
          <a:p>
            <a:pPr marL="342900" indent="-342900">
              <a:buFontTx/>
              <a:buAutoNum type="arabicPeriod"/>
            </a:pPr>
            <a:r>
              <a:rPr lang="en-US" sz="2000">
                <a:solidFill>
                  <a:schemeClr val="tx1">
                    <a:lumMod val="75000"/>
                    <a:lumOff val="25000"/>
                  </a:schemeClr>
                </a:solidFill>
              </a:rPr>
              <a:t>6.9% Maintenance and Repair Workers, General</a:t>
            </a:r>
          </a:p>
          <a:p>
            <a:pPr marL="342900" indent="-342900">
              <a:buFontTx/>
              <a:buAutoNum type="arabicPeriod"/>
            </a:pPr>
            <a:r>
              <a:rPr lang="en-US" sz="2000">
                <a:solidFill>
                  <a:schemeClr val="tx1">
                    <a:lumMod val="75000"/>
                    <a:lumOff val="25000"/>
                  </a:schemeClr>
                </a:solidFill>
              </a:rPr>
              <a:t>2.1% Emergency Medical Technicians and Paramedics</a:t>
            </a:r>
          </a:p>
          <a:p>
            <a:pPr marL="342900" indent="-342900">
              <a:buFontTx/>
              <a:buAutoNum type="arabicPeriod"/>
            </a:pPr>
            <a:r>
              <a:rPr lang="en-US" sz="2000">
                <a:solidFill>
                  <a:schemeClr val="tx1">
                    <a:lumMod val="75000"/>
                    <a:lumOff val="25000"/>
                  </a:schemeClr>
                </a:solidFill>
              </a:rPr>
              <a:t>2.0% Automotive Specialty Technicians</a:t>
            </a:r>
          </a:p>
          <a:p>
            <a:pPr marL="342900" indent="-342900">
              <a:buFontTx/>
              <a:buAutoNum type="arabicPeriod"/>
            </a:pPr>
            <a:endParaRPr lang="en-US">
              <a:solidFill>
                <a:schemeClr val="tx1">
                  <a:lumMod val="75000"/>
                  <a:lumOff val="25000"/>
                </a:schemeClr>
              </a:solidFill>
            </a:endParaRPr>
          </a:p>
          <a:p>
            <a:pPr marL="342900" indent="-342900">
              <a:buFontTx/>
              <a:buAutoNum type="arabicPeriod"/>
            </a:pPr>
            <a:endParaRPr lang="en-US">
              <a:solidFill>
                <a:schemeClr val="tx1">
                  <a:lumMod val="75000"/>
                  <a:lumOff val="25000"/>
                </a:schemeClr>
              </a:solidFill>
            </a:endParaRPr>
          </a:p>
        </p:txBody>
      </p:sp>
    </p:spTree>
    <p:extLst>
      <p:ext uri="{BB962C8B-B14F-4D97-AF65-F5344CB8AC3E}">
        <p14:creationId xmlns:p14="http://schemas.microsoft.com/office/powerpoint/2010/main" val="150660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929EB2-BCD7-4AE3-AD4D-1CB534C94028}"/>
              </a:ext>
            </a:extLst>
          </p:cNvPr>
          <p:cNvSpPr>
            <a:spLocks noGrp="1"/>
          </p:cNvSpPr>
          <p:nvPr>
            <p:ph type="sldNum" sz="quarter" idx="4"/>
          </p:nvPr>
        </p:nvSpPr>
        <p:spPr/>
        <p:txBody>
          <a:bodyPr/>
          <a:lstStyle/>
          <a:p>
            <a:fld id="{0F418C06-167A-E646-9EF6-18275B625F6B}" type="slidenum">
              <a:rPr lang="en-US" smtClean="0"/>
              <a:pPr/>
              <a:t>21</a:t>
            </a:fld>
            <a:endParaRPr lang="en-US"/>
          </a:p>
        </p:txBody>
      </p:sp>
      <p:sp>
        <p:nvSpPr>
          <p:cNvPr id="3" name="Title 2"/>
          <p:cNvSpPr>
            <a:spLocks noGrp="1"/>
          </p:cNvSpPr>
          <p:nvPr>
            <p:ph type="title"/>
          </p:nvPr>
        </p:nvSpPr>
        <p:spPr/>
        <p:txBody>
          <a:bodyPr/>
          <a:lstStyle/>
          <a:p>
            <a:r>
              <a:rPr lang="en-US"/>
              <a:t>Common STW in our MSAs</a:t>
            </a:r>
          </a:p>
        </p:txBody>
      </p:sp>
      <p:sp>
        <p:nvSpPr>
          <p:cNvPr id="6" name="Text Placeholder 2">
            <a:extLst>
              <a:ext uri="{FF2B5EF4-FFF2-40B4-BE49-F238E27FC236}">
                <a16:creationId xmlns:a16="http://schemas.microsoft.com/office/drawing/2014/main" id="{B9FF1920-5867-4D35-94E7-858ADAF2DCE2}"/>
              </a:ext>
            </a:extLst>
          </p:cNvPr>
          <p:cNvSpPr txBox="1">
            <a:spLocks/>
          </p:cNvSpPr>
          <p:nvPr/>
        </p:nvSpPr>
        <p:spPr>
          <a:xfrm>
            <a:off x="6536911" y="1591361"/>
            <a:ext cx="5352765" cy="2273300"/>
          </a:xfrm>
          <a:prstGeom prst="rect">
            <a:avLst/>
          </a:prstGeom>
        </p:spPr>
        <p:txBody>
          <a:bodyPr vert="horz" anchor="t"/>
          <a:lstStyle>
            <a:lvl1pPr marL="0" indent="0" algn="l" defTabSz="457200"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000" b="1"/>
              <a:t>Richmond (18,598 STW)</a:t>
            </a:r>
            <a:endParaRPr lang="en-US" sz="2000"/>
          </a:p>
          <a:p>
            <a:pPr marL="342900" indent="-342900">
              <a:buAutoNum type="arabicPeriod"/>
            </a:pPr>
            <a:r>
              <a:rPr lang="en-US" sz="2000">
                <a:solidFill>
                  <a:schemeClr val="tx1">
                    <a:lumMod val="75000"/>
                    <a:lumOff val="25000"/>
                  </a:schemeClr>
                </a:solidFill>
              </a:rPr>
              <a:t>8.7% Critical Care Nurses</a:t>
            </a:r>
          </a:p>
          <a:p>
            <a:pPr marL="342900" indent="-342900">
              <a:buAutoNum type="arabicPeriod"/>
            </a:pPr>
            <a:r>
              <a:rPr lang="en-US" sz="2000">
                <a:solidFill>
                  <a:schemeClr val="tx1">
                    <a:lumMod val="75000"/>
                    <a:lumOff val="25000"/>
                  </a:schemeClr>
                </a:solidFill>
              </a:rPr>
              <a:t>7.5% Maintenance and Repair Workers, General</a:t>
            </a:r>
          </a:p>
          <a:p>
            <a:pPr marL="342900" indent="-342900">
              <a:buAutoNum type="arabicPeriod"/>
            </a:pPr>
            <a:r>
              <a:rPr lang="en-US" sz="2000">
                <a:solidFill>
                  <a:schemeClr val="tx1">
                    <a:lumMod val="75000"/>
                    <a:lumOff val="25000"/>
                  </a:schemeClr>
                </a:solidFill>
              </a:rPr>
              <a:t>5.6% Computer User Support Specialists</a:t>
            </a:r>
          </a:p>
          <a:p>
            <a:pPr marL="342900" indent="-342900">
              <a:buAutoNum type="arabicPeriod"/>
            </a:pPr>
            <a:r>
              <a:rPr lang="en-US" sz="2000">
                <a:solidFill>
                  <a:schemeClr val="tx1">
                    <a:lumMod val="75000"/>
                    <a:lumOff val="25000"/>
                  </a:schemeClr>
                </a:solidFill>
              </a:rPr>
              <a:t>3.2% Automotive Specialty Technicians</a:t>
            </a:r>
          </a:p>
          <a:p>
            <a:pPr marL="342900" indent="-342900">
              <a:buAutoNum type="arabicPeriod"/>
            </a:pPr>
            <a:r>
              <a:rPr lang="en-US" sz="2000">
                <a:solidFill>
                  <a:schemeClr val="tx1">
                    <a:lumMod val="75000"/>
                    <a:lumOff val="25000"/>
                  </a:schemeClr>
                </a:solidFill>
              </a:rPr>
              <a:t>2.7% Web Developers</a:t>
            </a:r>
          </a:p>
          <a:p>
            <a:pPr marL="342900" indent="-342900">
              <a:buAutoNum type="arabicPeriod"/>
            </a:pPr>
            <a:endParaRPr lang="en-US">
              <a:solidFill>
                <a:schemeClr val="tx1">
                  <a:lumMod val="75000"/>
                  <a:lumOff val="25000"/>
                </a:schemeClr>
              </a:solidFill>
            </a:endParaRPr>
          </a:p>
          <a:p>
            <a:pPr marL="342900" indent="-342900">
              <a:buAutoNum type="arabicPeriod"/>
            </a:pPr>
            <a:endParaRPr lang="en-US">
              <a:solidFill>
                <a:schemeClr val="tx1">
                  <a:lumMod val="75000"/>
                  <a:lumOff val="25000"/>
                </a:schemeClr>
              </a:solidFill>
            </a:endParaRPr>
          </a:p>
          <a:p>
            <a:pPr marL="342900" indent="-342900">
              <a:buAutoNum type="arabicPeriod"/>
            </a:pPr>
            <a:endParaRPr lang="en-US">
              <a:solidFill>
                <a:schemeClr val="tx1">
                  <a:lumMod val="75000"/>
                  <a:lumOff val="25000"/>
                </a:schemeClr>
              </a:solidFill>
            </a:endParaRPr>
          </a:p>
        </p:txBody>
      </p:sp>
      <p:sp>
        <p:nvSpPr>
          <p:cNvPr id="5" name="Text Placeholder 2">
            <a:extLst>
              <a:ext uri="{FF2B5EF4-FFF2-40B4-BE49-F238E27FC236}">
                <a16:creationId xmlns:a16="http://schemas.microsoft.com/office/drawing/2014/main" id="{8E9C6EAE-E179-4F3E-B7F5-698EC98FD091}"/>
              </a:ext>
            </a:extLst>
          </p:cNvPr>
          <p:cNvSpPr txBox="1">
            <a:spLocks/>
          </p:cNvSpPr>
          <p:nvPr/>
        </p:nvSpPr>
        <p:spPr>
          <a:xfrm>
            <a:off x="291976" y="1593763"/>
            <a:ext cx="5812841" cy="2273300"/>
          </a:xfrm>
          <a:prstGeom prst="rect">
            <a:avLst/>
          </a:prstGeom>
        </p:spPr>
        <p:txBody>
          <a:bodyPr vert="horz" anchor="t"/>
          <a:lstStyle>
            <a:lvl1pPr marL="0" indent="0" algn="l" defTabSz="457200"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000" b="1"/>
              <a:t>Blacksburg (2,119 STW)</a:t>
            </a:r>
            <a:endParaRPr lang="en-US" sz="2000"/>
          </a:p>
          <a:p>
            <a:pPr marL="342900" indent="-342900">
              <a:buFontTx/>
              <a:buAutoNum type="arabicPeriod"/>
            </a:pPr>
            <a:r>
              <a:rPr lang="en-US" sz="2000">
                <a:solidFill>
                  <a:schemeClr val="tx1">
                    <a:lumMod val="75000"/>
                    <a:lumOff val="25000"/>
                  </a:schemeClr>
                </a:solidFill>
              </a:rPr>
              <a:t>11.6% Critical Care Nurses</a:t>
            </a:r>
          </a:p>
          <a:p>
            <a:pPr marL="342900" indent="-342900">
              <a:buFontTx/>
              <a:buAutoNum type="arabicPeriod"/>
            </a:pPr>
            <a:r>
              <a:rPr lang="en-US" sz="2000">
                <a:solidFill>
                  <a:schemeClr val="tx1">
                    <a:lumMod val="75000"/>
                    <a:lumOff val="25000"/>
                  </a:schemeClr>
                </a:solidFill>
              </a:rPr>
              <a:t>9.4% Computer User Support Specialists</a:t>
            </a:r>
          </a:p>
          <a:p>
            <a:pPr marL="342900" indent="-342900">
              <a:buFontTx/>
              <a:buAutoNum type="arabicPeriod"/>
            </a:pPr>
            <a:r>
              <a:rPr lang="en-US" sz="2000">
                <a:solidFill>
                  <a:schemeClr val="tx1">
                    <a:lumMod val="75000"/>
                    <a:lumOff val="25000"/>
                  </a:schemeClr>
                </a:solidFill>
              </a:rPr>
              <a:t>6.9% Maintenance and Repair Workers, General</a:t>
            </a:r>
          </a:p>
          <a:p>
            <a:pPr marL="342900" indent="-342900">
              <a:buFontTx/>
              <a:buAutoNum type="arabicPeriod"/>
            </a:pPr>
            <a:r>
              <a:rPr lang="en-US" sz="2000">
                <a:solidFill>
                  <a:schemeClr val="tx1">
                    <a:lumMod val="75000"/>
                    <a:lumOff val="25000"/>
                  </a:schemeClr>
                </a:solidFill>
              </a:rPr>
              <a:t>2.1% Emergency Medical Technicians and Paramedics</a:t>
            </a:r>
          </a:p>
          <a:p>
            <a:pPr marL="342900" indent="-342900">
              <a:buFontTx/>
              <a:buAutoNum type="arabicPeriod"/>
            </a:pPr>
            <a:r>
              <a:rPr lang="en-US" sz="2000">
                <a:solidFill>
                  <a:schemeClr val="tx1">
                    <a:lumMod val="75000"/>
                    <a:lumOff val="25000"/>
                  </a:schemeClr>
                </a:solidFill>
              </a:rPr>
              <a:t>2.0% Automotive Specialty Technicians</a:t>
            </a:r>
          </a:p>
          <a:p>
            <a:pPr marL="342900" indent="-342900">
              <a:buFontTx/>
              <a:buAutoNum type="arabicPeriod"/>
            </a:pPr>
            <a:endParaRPr lang="en-US">
              <a:solidFill>
                <a:schemeClr val="tx1">
                  <a:lumMod val="75000"/>
                  <a:lumOff val="25000"/>
                </a:schemeClr>
              </a:solidFill>
            </a:endParaRPr>
          </a:p>
          <a:p>
            <a:pPr marL="342900" indent="-342900">
              <a:buFontTx/>
              <a:buAutoNum type="arabicPeriod"/>
            </a:pPr>
            <a:endParaRPr lang="en-US">
              <a:solidFill>
                <a:schemeClr val="tx1">
                  <a:lumMod val="75000"/>
                  <a:lumOff val="25000"/>
                </a:schemeClr>
              </a:solidFill>
            </a:endParaRPr>
          </a:p>
        </p:txBody>
      </p:sp>
      <p:sp>
        <p:nvSpPr>
          <p:cNvPr id="7" name="TextBox 6">
            <a:extLst>
              <a:ext uri="{FF2B5EF4-FFF2-40B4-BE49-F238E27FC236}">
                <a16:creationId xmlns:a16="http://schemas.microsoft.com/office/drawing/2014/main" id="{52040F4E-01B1-49F4-B423-C704C0257375}"/>
              </a:ext>
            </a:extLst>
          </p:cNvPr>
          <p:cNvSpPr txBox="1"/>
          <p:nvPr/>
        </p:nvSpPr>
        <p:spPr>
          <a:xfrm>
            <a:off x="993478" y="4624623"/>
            <a:ext cx="1020203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rgbClr val="233E50"/>
                </a:solidFill>
                <a:latin typeface="ITC Franklin Gothic"/>
              </a:rPr>
              <a:t>Selected Critical Care Nurses (CCN) for a case study</a:t>
            </a:r>
            <a:endParaRPr lang="en-US" sz="3200">
              <a:latin typeface="ITC Franklin Gothic"/>
              <a:cs typeface="Calibri"/>
            </a:endParaRPr>
          </a:p>
          <a:p>
            <a:pPr marL="342900" indent="-342900">
              <a:buFont typeface="Arial"/>
              <a:buChar char="•"/>
            </a:pPr>
            <a:endParaRPr lang="en-US" sz="3200">
              <a:solidFill>
                <a:srgbClr val="233E50"/>
              </a:solidFill>
              <a:latin typeface="ITC Franklin Gothic"/>
            </a:endParaRPr>
          </a:p>
        </p:txBody>
      </p:sp>
    </p:spTree>
    <p:extLst>
      <p:ext uri="{BB962C8B-B14F-4D97-AF65-F5344CB8AC3E}">
        <p14:creationId xmlns:p14="http://schemas.microsoft.com/office/powerpoint/2010/main" val="4229926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97951" y="252389"/>
            <a:ext cx="11868777" cy="1143000"/>
          </a:xfrm>
        </p:spPr>
        <p:txBody>
          <a:bodyPr/>
          <a:lstStyle/>
          <a:p>
            <a:r>
              <a:rPr lang="en-US">
                <a:solidFill>
                  <a:srgbClr val="E36C09"/>
                </a:solidFill>
                <a:latin typeface="Calibri"/>
                <a:cs typeface="Calibri"/>
              </a:rPr>
              <a:t>Ads for Critical Care Nurses in Richmond and Blacksburg</a:t>
            </a:r>
            <a:br>
              <a:rPr lang="en-US">
                <a:solidFill>
                  <a:srgbClr val="E36C09"/>
                </a:solidFill>
                <a:latin typeface="Calibri"/>
                <a:cs typeface="Calibri"/>
              </a:rPr>
            </a:br>
            <a:endParaRPr lang="en-US"/>
          </a:p>
        </p:txBody>
      </p:sp>
      <p:sp>
        <p:nvSpPr>
          <p:cNvPr id="5" name="Rectangle 4">
            <a:extLst>
              <a:ext uri="{FF2B5EF4-FFF2-40B4-BE49-F238E27FC236}">
                <a16:creationId xmlns:a16="http://schemas.microsoft.com/office/drawing/2014/main" id="{FB257C9E-392E-416E-9FDD-978A02F97496}"/>
              </a:ext>
            </a:extLst>
          </p:cNvPr>
          <p:cNvSpPr/>
          <p:nvPr/>
        </p:nvSpPr>
        <p:spPr>
          <a:xfrm>
            <a:off x="430202" y="1661169"/>
            <a:ext cx="10186998" cy="819079"/>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cs typeface="Calibri"/>
              </a:rPr>
              <a:t>All Virginia job ads, 2016-2017: 1,486,697</a:t>
            </a:r>
            <a:endParaRPr lang="en-US"/>
          </a:p>
        </p:txBody>
      </p:sp>
      <p:sp>
        <p:nvSpPr>
          <p:cNvPr id="6" name="Rectangle 5">
            <a:extLst>
              <a:ext uri="{FF2B5EF4-FFF2-40B4-BE49-F238E27FC236}">
                <a16:creationId xmlns:a16="http://schemas.microsoft.com/office/drawing/2014/main" id="{666B6303-AA37-43AA-8CF1-A300BE7EFE17}"/>
              </a:ext>
            </a:extLst>
          </p:cNvPr>
          <p:cNvSpPr/>
          <p:nvPr/>
        </p:nvSpPr>
        <p:spPr>
          <a:xfrm>
            <a:off x="1369781" y="2756460"/>
            <a:ext cx="3888813" cy="607017"/>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All Richmond job ads: </a:t>
            </a:r>
          </a:p>
          <a:p>
            <a:pPr algn="ctr"/>
            <a:r>
              <a:rPr lang="en-US" sz="1600">
                <a:cs typeface="Calibri"/>
              </a:rPr>
              <a:t>205,285</a:t>
            </a:r>
            <a:endParaRPr lang="en-US" sz="1600"/>
          </a:p>
        </p:txBody>
      </p:sp>
      <p:sp>
        <p:nvSpPr>
          <p:cNvPr id="7" name="Rectangle 6">
            <a:extLst>
              <a:ext uri="{FF2B5EF4-FFF2-40B4-BE49-F238E27FC236}">
                <a16:creationId xmlns:a16="http://schemas.microsoft.com/office/drawing/2014/main" id="{845BD656-8171-47E7-901A-1DEDE19EF83C}"/>
              </a:ext>
            </a:extLst>
          </p:cNvPr>
          <p:cNvSpPr/>
          <p:nvPr/>
        </p:nvSpPr>
        <p:spPr>
          <a:xfrm>
            <a:off x="6309359" y="2756460"/>
            <a:ext cx="4119301" cy="597472"/>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All Blacksburg job ads: </a:t>
            </a:r>
          </a:p>
          <a:p>
            <a:pPr algn="ctr"/>
            <a:r>
              <a:rPr lang="en-US" sz="1600">
                <a:cs typeface="Calibri"/>
              </a:rPr>
              <a:t>24,358</a:t>
            </a:r>
            <a:endParaRPr lang="en-US" sz="1600"/>
          </a:p>
        </p:txBody>
      </p:sp>
      <p:sp>
        <p:nvSpPr>
          <p:cNvPr id="8" name="Rectangle 7">
            <a:extLst>
              <a:ext uri="{FF2B5EF4-FFF2-40B4-BE49-F238E27FC236}">
                <a16:creationId xmlns:a16="http://schemas.microsoft.com/office/drawing/2014/main" id="{B593B826-6AD0-4BF3-B051-3E6BC55D224A}"/>
              </a:ext>
            </a:extLst>
          </p:cNvPr>
          <p:cNvSpPr/>
          <p:nvPr/>
        </p:nvSpPr>
        <p:spPr>
          <a:xfrm>
            <a:off x="2106168" y="5102270"/>
            <a:ext cx="2470714" cy="91353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ads in Richmond: </a:t>
            </a:r>
          </a:p>
          <a:p>
            <a:pPr algn="ctr"/>
            <a:r>
              <a:rPr lang="en-US" sz="1600">
                <a:cs typeface="Calibri"/>
              </a:rPr>
              <a:t>1,609</a:t>
            </a:r>
          </a:p>
        </p:txBody>
      </p:sp>
      <p:sp>
        <p:nvSpPr>
          <p:cNvPr id="9" name="Rectangle 8">
            <a:extLst>
              <a:ext uri="{FF2B5EF4-FFF2-40B4-BE49-F238E27FC236}">
                <a16:creationId xmlns:a16="http://schemas.microsoft.com/office/drawing/2014/main" id="{8DBA8B45-77E9-44A3-83E1-CF1D47CC7769}"/>
              </a:ext>
            </a:extLst>
          </p:cNvPr>
          <p:cNvSpPr/>
          <p:nvPr/>
        </p:nvSpPr>
        <p:spPr>
          <a:xfrm>
            <a:off x="7235570" y="5107191"/>
            <a:ext cx="2335650" cy="905596"/>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ads in Blacksburg:</a:t>
            </a:r>
          </a:p>
          <a:p>
            <a:pPr algn="ctr"/>
            <a:r>
              <a:rPr lang="en-US" sz="1600">
                <a:cs typeface="Calibri"/>
              </a:rPr>
              <a:t> 245</a:t>
            </a:r>
            <a:endParaRPr lang="en-US" sz="2000"/>
          </a:p>
        </p:txBody>
      </p:sp>
      <p:sp>
        <p:nvSpPr>
          <p:cNvPr id="11" name="Rectangle 10">
            <a:extLst>
              <a:ext uri="{FF2B5EF4-FFF2-40B4-BE49-F238E27FC236}">
                <a16:creationId xmlns:a16="http://schemas.microsoft.com/office/drawing/2014/main" id="{A614EAF5-B350-4045-8E3C-E1D843443529}"/>
              </a:ext>
            </a:extLst>
          </p:cNvPr>
          <p:cNvSpPr/>
          <p:nvPr/>
        </p:nvSpPr>
        <p:spPr>
          <a:xfrm>
            <a:off x="1367717" y="7652432"/>
            <a:ext cx="3888813" cy="1326909"/>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F2F2F2"/>
                </a:solidFill>
                <a:cs typeface="Calibri"/>
              </a:rPr>
              <a:t>All Richmond resumes: 91,885</a:t>
            </a:r>
            <a:endParaRPr lang="en-US" sz="1600">
              <a:solidFill>
                <a:srgbClr val="F2F2F2"/>
              </a:solidFill>
            </a:endParaRPr>
          </a:p>
        </p:txBody>
      </p:sp>
      <p:sp>
        <p:nvSpPr>
          <p:cNvPr id="12" name="Rectangle 11">
            <a:extLst>
              <a:ext uri="{FF2B5EF4-FFF2-40B4-BE49-F238E27FC236}">
                <a16:creationId xmlns:a16="http://schemas.microsoft.com/office/drawing/2014/main" id="{41DB83FC-2C67-42BD-A5FC-7434DA21C1EA}"/>
              </a:ext>
            </a:extLst>
          </p:cNvPr>
          <p:cNvSpPr/>
          <p:nvPr/>
        </p:nvSpPr>
        <p:spPr>
          <a:xfrm>
            <a:off x="7387275" y="7673386"/>
            <a:ext cx="2462210" cy="1326909"/>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F2F2F2"/>
                </a:solidFill>
                <a:cs typeface="Calibri"/>
              </a:rPr>
              <a:t>All Blacksburg-Christiansburg-Radford resumes: 10,423</a:t>
            </a:r>
            <a:endParaRPr lang="en-US" sz="1600">
              <a:solidFill>
                <a:srgbClr val="F2F2F2"/>
              </a:solidFill>
            </a:endParaRPr>
          </a:p>
        </p:txBody>
      </p:sp>
      <p:sp>
        <p:nvSpPr>
          <p:cNvPr id="16" name="Arrow: Down 15">
            <a:extLst>
              <a:ext uri="{FF2B5EF4-FFF2-40B4-BE49-F238E27FC236}">
                <a16:creationId xmlns:a16="http://schemas.microsoft.com/office/drawing/2014/main" id="{ADF95338-5B37-4EE2-BC46-63F0D6D26C4F}"/>
              </a:ext>
            </a:extLst>
          </p:cNvPr>
          <p:cNvSpPr/>
          <p:nvPr/>
        </p:nvSpPr>
        <p:spPr>
          <a:xfrm>
            <a:off x="3286539" y="3416067"/>
            <a:ext cx="197611" cy="34892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Arrow: Down 16">
            <a:extLst>
              <a:ext uri="{FF2B5EF4-FFF2-40B4-BE49-F238E27FC236}">
                <a16:creationId xmlns:a16="http://schemas.microsoft.com/office/drawing/2014/main" id="{871E6356-F30B-46C6-A32E-E580E9E654F7}"/>
              </a:ext>
            </a:extLst>
          </p:cNvPr>
          <p:cNvSpPr/>
          <p:nvPr/>
        </p:nvSpPr>
        <p:spPr>
          <a:xfrm>
            <a:off x="8379466" y="4596095"/>
            <a:ext cx="218746" cy="34892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Arrow: Up 17">
            <a:extLst>
              <a:ext uri="{FF2B5EF4-FFF2-40B4-BE49-F238E27FC236}">
                <a16:creationId xmlns:a16="http://schemas.microsoft.com/office/drawing/2014/main" id="{658CD4A6-A6A3-4FC0-B540-65A47E55B3DA}"/>
              </a:ext>
            </a:extLst>
          </p:cNvPr>
          <p:cNvSpPr/>
          <p:nvPr/>
        </p:nvSpPr>
        <p:spPr>
          <a:xfrm>
            <a:off x="3191178" y="7025433"/>
            <a:ext cx="229313" cy="905902"/>
          </a:xfrm>
          <a:prstGeom prst="upArrow">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F2F2F2"/>
              </a:solidFill>
            </a:endParaRPr>
          </a:p>
        </p:txBody>
      </p:sp>
      <p:sp>
        <p:nvSpPr>
          <p:cNvPr id="19" name="Arrow: Up 18">
            <a:extLst>
              <a:ext uri="{FF2B5EF4-FFF2-40B4-BE49-F238E27FC236}">
                <a16:creationId xmlns:a16="http://schemas.microsoft.com/office/drawing/2014/main" id="{4491D16D-685D-48D0-BE76-97FBEB9AECA1}"/>
              </a:ext>
            </a:extLst>
          </p:cNvPr>
          <p:cNvSpPr/>
          <p:nvPr/>
        </p:nvSpPr>
        <p:spPr>
          <a:xfrm>
            <a:off x="8515653" y="7015909"/>
            <a:ext cx="229313" cy="889520"/>
          </a:xfrm>
          <a:prstGeom prst="upArrow">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F2F2F2"/>
              </a:solidFill>
            </a:endParaRPr>
          </a:p>
        </p:txBody>
      </p:sp>
      <p:sp>
        <p:nvSpPr>
          <p:cNvPr id="2" name="TextBox 1">
            <a:extLst>
              <a:ext uri="{FF2B5EF4-FFF2-40B4-BE49-F238E27FC236}">
                <a16:creationId xmlns:a16="http://schemas.microsoft.com/office/drawing/2014/main" id="{9BD20656-217C-4832-B645-80E254480E4C}"/>
              </a:ext>
            </a:extLst>
          </p:cNvPr>
          <p:cNvSpPr txBox="1"/>
          <p:nvPr/>
        </p:nvSpPr>
        <p:spPr>
          <a:xfrm>
            <a:off x="-110881" y="8476662"/>
            <a:ext cx="28532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t>15</a:t>
            </a:r>
          </a:p>
        </p:txBody>
      </p:sp>
      <p:sp>
        <p:nvSpPr>
          <p:cNvPr id="20" name="Rectangle 19">
            <a:extLst>
              <a:ext uri="{FF2B5EF4-FFF2-40B4-BE49-F238E27FC236}">
                <a16:creationId xmlns:a16="http://schemas.microsoft.com/office/drawing/2014/main" id="{EFACC09C-DE05-4588-B6C7-9EB8FDD37CFA}"/>
              </a:ext>
            </a:extLst>
          </p:cNvPr>
          <p:cNvSpPr/>
          <p:nvPr/>
        </p:nvSpPr>
        <p:spPr>
          <a:xfrm>
            <a:off x="1643082" y="3889398"/>
            <a:ext cx="3362506" cy="539827"/>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STW Richmond job ads: </a:t>
            </a:r>
          </a:p>
          <a:p>
            <a:pPr algn="ctr"/>
            <a:r>
              <a:rPr lang="en-US" sz="1600">
                <a:cs typeface="Calibri"/>
              </a:rPr>
              <a:t>18,598</a:t>
            </a:r>
            <a:endParaRPr lang="en-US" sz="1600"/>
          </a:p>
        </p:txBody>
      </p:sp>
      <p:sp>
        <p:nvSpPr>
          <p:cNvPr id="22" name="Rectangle 21">
            <a:extLst>
              <a:ext uri="{FF2B5EF4-FFF2-40B4-BE49-F238E27FC236}">
                <a16:creationId xmlns:a16="http://schemas.microsoft.com/office/drawing/2014/main" id="{EBC41C83-D46B-4C78-A105-AFCCD56E4907}"/>
              </a:ext>
            </a:extLst>
          </p:cNvPr>
          <p:cNvSpPr/>
          <p:nvPr/>
        </p:nvSpPr>
        <p:spPr>
          <a:xfrm>
            <a:off x="7059029" y="3889398"/>
            <a:ext cx="2675622" cy="568622"/>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cs typeface="Calibri"/>
              </a:rPr>
              <a:t>STW Blacksburg job ads: </a:t>
            </a:r>
          </a:p>
          <a:p>
            <a:pPr algn="ctr"/>
            <a:r>
              <a:rPr lang="en-US" sz="1600" dirty="0">
                <a:cs typeface="Calibri"/>
              </a:rPr>
              <a:t>2,119</a:t>
            </a:r>
            <a:endParaRPr lang="en-US" sz="1600" dirty="0"/>
          </a:p>
        </p:txBody>
      </p:sp>
      <p:sp>
        <p:nvSpPr>
          <p:cNvPr id="23" name="Arrow: Down 22">
            <a:extLst>
              <a:ext uri="{FF2B5EF4-FFF2-40B4-BE49-F238E27FC236}">
                <a16:creationId xmlns:a16="http://schemas.microsoft.com/office/drawing/2014/main" id="{B54F10CD-BFA9-4756-B491-1DCD264544DA}"/>
              </a:ext>
            </a:extLst>
          </p:cNvPr>
          <p:cNvSpPr/>
          <p:nvPr/>
        </p:nvSpPr>
        <p:spPr>
          <a:xfrm>
            <a:off x="8379466" y="3416067"/>
            <a:ext cx="218746" cy="34892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Arrow: Down 20">
            <a:extLst>
              <a:ext uri="{FF2B5EF4-FFF2-40B4-BE49-F238E27FC236}">
                <a16:creationId xmlns:a16="http://schemas.microsoft.com/office/drawing/2014/main" id="{1776F82A-DD0B-401C-92CC-2A7EB43428F1}"/>
              </a:ext>
            </a:extLst>
          </p:cNvPr>
          <p:cNvSpPr/>
          <p:nvPr/>
        </p:nvSpPr>
        <p:spPr>
          <a:xfrm>
            <a:off x="3286539" y="4578338"/>
            <a:ext cx="197611" cy="34892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529315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7951" y="252389"/>
            <a:ext cx="11868777" cy="1143000"/>
          </a:xfrm>
        </p:spPr>
        <p:txBody>
          <a:bodyPr/>
          <a:lstStyle/>
          <a:p>
            <a:r>
              <a:rPr lang="en-US">
                <a:solidFill>
                  <a:srgbClr val="E36C09"/>
                </a:solidFill>
                <a:latin typeface="Calibri"/>
                <a:cs typeface="Calibri"/>
              </a:rPr>
              <a:t>Ads for Critical Care Nurses in Richmond and Blacksburg</a:t>
            </a:r>
            <a:br>
              <a:rPr lang="en-US">
                <a:solidFill>
                  <a:srgbClr val="E36C09"/>
                </a:solidFill>
                <a:latin typeface="Calibri"/>
                <a:cs typeface="Calibri"/>
              </a:rPr>
            </a:br>
            <a:endParaRPr lang="en-US"/>
          </a:p>
        </p:txBody>
      </p:sp>
      <p:sp>
        <p:nvSpPr>
          <p:cNvPr id="5" name="Rectangle 4">
            <a:extLst>
              <a:ext uri="{FF2B5EF4-FFF2-40B4-BE49-F238E27FC236}">
                <a16:creationId xmlns:a16="http://schemas.microsoft.com/office/drawing/2014/main" id="{FB257C9E-392E-416E-9FDD-978A02F97496}"/>
              </a:ext>
            </a:extLst>
          </p:cNvPr>
          <p:cNvSpPr/>
          <p:nvPr/>
        </p:nvSpPr>
        <p:spPr>
          <a:xfrm>
            <a:off x="752512" y="1661169"/>
            <a:ext cx="10686977" cy="819079"/>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cs typeface="Calibri"/>
              </a:rPr>
              <a:t>All Virginia job ads, 2016-2017: 1,486,697</a:t>
            </a:r>
            <a:endParaRPr lang="en-US"/>
          </a:p>
        </p:txBody>
      </p:sp>
      <p:sp>
        <p:nvSpPr>
          <p:cNvPr id="6" name="Rectangle 5">
            <a:extLst>
              <a:ext uri="{FF2B5EF4-FFF2-40B4-BE49-F238E27FC236}">
                <a16:creationId xmlns:a16="http://schemas.microsoft.com/office/drawing/2014/main" id="{666B6303-AA37-43AA-8CF1-A300BE7EFE17}"/>
              </a:ext>
            </a:extLst>
          </p:cNvPr>
          <p:cNvSpPr/>
          <p:nvPr/>
        </p:nvSpPr>
        <p:spPr>
          <a:xfrm>
            <a:off x="1504531" y="2756460"/>
            <a:ext cx="3888813" cy="607017"/>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All Richmond job ads: </a:t>
            </a:r>
          </a:p>
          <a:p>
            <a:pPr algn="ctr"/>
            <a:r>
              <a:rPr lang="en-US" sz="1600">
                <a:cs typeface="Calibri"/>
              </a:rPr>
              <a:t>205,285</a:t>
            </a:r>
            <a:endParaRPr lang="en-US" sz="1600"/>
          </a:p>
        </p:txBody>
      </p:sp>
      <p:sp>
        <p:nvSpPr>
          <p:cNvPr id="7" name="Rectangle 6">
            <a:extLst>
              <a:ext uri="{FF2B5EF4-FFF2-40B4-BE49-F238E27FC236}">
                <a16:creationId xmlns:a16="http://schemas.microsoft.com/office/drawing/2014/main" id="{845BD656-8171-47E7-901A-1DEDE19EF83C}"/>
              </a:ext>
            </a:extLst>
          </p:cNvPr>
          <p:cNvSpPr/>
          <p:nvPr/>
        </p:nvSpPr>
        <p:spPr>
          <a:xfrm>
            <a:off x="6444109" y="2756460"/>
            <a:ext cx="4119301" cy="597472"/>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All Blacksburg job ads: </a:t>
            </a:r>
          </a:p>
          <a:p>
            <a:pPr algn="ctr"/>
            <a:r>
              <a:rPr lang="en-US" sz="1600">
                <a:cs typeface="Calibri"/>
              </a:rPr>
              <a:t>24,358</a:t>
            </a:r>
            <a:endParaRPr lang="en-US" sz="1600"/>
          </a:p>
        </p:txBody>
      </p:sp>
      <p:sp>
        <p:nvSpPr>
          <p:cNvPr id="8" name="Rectangle 7">
            <a:extLst>
              <a:ext uri="{FF2B5EF4-FFF2-40B4-BE49-F238E27FC236}">
                <a16:creationId xmlns:a16="http://schemas.microsoft.com/office/drawing/2014/main" id="{B593B826-6AD0-4BF3-B051-3E6BC55D224A}"/>
              </a:ext>
            </a:extLst>
          </p:cNvPr>
          <p:cNvSpPr/>
          <p:nvPr/>
        </p:nvSpPr>
        <p:spPr>
          <a:xfrm>
            <a:off x="2240918" y="5102270"/>
            <a:ext cx="2470714" cy="91353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ads in Richmond: </a:t>
            </a:r>
          </a:p>
          <a:p>
            <a:pPr algn="ctr"/>
            <a:r>
              <a:rPr lang="en-US" sz="1600">
                <a:cs typeface="Calibri"/>
              </a:rPr>
              <a:t>1,609</a:t>
            </a:r>
          </a:p>
        </p:txBody>
      </p:sp>
      <p:sp>
        <p:nvSpPr>
          <p:cNvPr id="9" name="Rectangle 8">
            <a:extLst>
              <a:ext uri="{FF2B5EF4-FFF2-40B4-BE49-F238E27FC236}">
                <a16:creationId xmlns:a16="http://schemas.microsoft.com/office/drawing/2014/main" id="{8DBA8B45-77E9-44A3-83E1-CF1D47CC7769}"/>
              </a:ext>
            </a:extLst>
          </p:cNvPr>
          <p:cNvSpPr/>
          <p:nvPr/>
        </p:nvSpPr>
        <p:spPr>
          <a:xfrm>
            <a:off x="7370320" y="5107191"/>
            <a:ext cx="2335650" cy="905596"/>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ads in Blacksburg:</a:t>
            </a:r>
          </a:p>
          <a:p>
            <a:pPr algn="ctr"/>
            <a:r>
              <a:rPr lang="en-US" sz="1600">
                <a:cs typeface="Calibri"/>
              </a:rPr>
              <a:t> 245</a:t>
            </a:r>
            <a:endParaRPr lang="en-US" sz="2000"/>
          </a:p>
        </p:txBody>
      </p:sp>
      <p:sp>
        <p:nvSpPr>
          <p:cNvPr id="11" name="Rectangle 10">
            <a:extLst>
              <a:ext uri="{FF2B5EF4-FFF2-40B4-BE49-F238E27FC236}">
                <a16:creationId xmlns:a16="http://schemas.microsoft.com/office/drawing/2014/main" id="{A614EAF5-B350-4045-8E3C-E1D843443529}"/>
              </a:ext>
            </a:extLst>
          </p:cNvPr>
          <p:cNvSpPr/>
          <p:nvPr/>
        </p:nvSpPr>
        <p:spPr>
          <a:xfrm>
            <a:off x="1367717" y="7652432"/>
            <a:ext cx="3888813" cy="1326909"/>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F2F2F2"/>
                </a:solidFill>
                <a:cs typeface="Calibri"/>
              </a:rPr>
              <a:t>All Richmond resumes: 91,885</a:t>
            </a:r>
            <a:endParaRPr lang="en-US" sz="1600">
              <a:solidFill>
                <a:srgbClr val="F2F2F2"/>
              </a:solidFill>
            </a:endParaRPr>
          </a:p>
        </p:txBody>
      </p:sp>
      <p:sp>
        <p:nvSpPr>
          <p:cNvPr id="12" name="Rectangle 11">
            <a:extLst>
              <a:ext uri="{FF2B5EF4-FFF2-40B4-BE49-F238E27FC236}">
                <a16:creationId xmlns:a16="http://schemas.microsoft.com/office/drawing/2014/main" id="{41DB83FC-2C67-42BD-A5FC-7434DA21C1EA}"/>
              </a:ext>
            </a:extLst>
          </p:cNvPr>
          <p:cNvSpPr/>
          <p:nvPr/>
        </p:nvSpPr>
        <p:spPr>
          <a:xfrm>
            <a:off x="7387275" y="7673386"/>
            <a:ext cx="2462210" cy="1326909"/>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F2F2F2"/>
                </a:solidFill>
                <a:cs typeface="Calibri"/>
              </a:rPr>
              <a:t>All Blacksburg-Christiansburg-Radford resumes: 10,423</a:t>
            </a:r>
            <a:endParaRPr lang="en-US" sz="1600">
              <a:solidFill>
                <a:srgbClr val="F2F2F2"/>
              </a:solidFill>
            </a:endParaRPr>
          </a:p>
        </p:txBody>
      </p:sp>
      <p:sp>
        <p:nvSpPr>
          <p:cNvPr id="16" name="Arrow: Down 15">
            <a:extLst>
              <a:ext uri="{FF2B5EF4-FFF2-40B4-BE49-F238E27FC236}">
                <a16:creationId xmlns:a16="http://schemas.microsoft.com/office/drawing/2014/main" id="{ADF95338-5B37-4EE2-BC46-63F0D6D26C4F}"/>
              </a:ext>
            </a:extLst>
          </p:cNvPr>
          <p:cNvSpPr/>
          <p:nvPr/>
        </p:nvSpPr>
        <p:spPr>
          <a:xfrm>
            <a:off x="3421289" y="3416067"/>
            <a:ext cx="197611" cy="34892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Arrow: Down 16">
            <a:extLst>
              <a:ext uri="{FF2B5EF4-FFF2-40B4-BE49-F238E27FC236}">
                <a16:creationId xmlns:a16="http://schemas.microsoft.com/office/drawing/2014/main" id="{871E6356-F30B-46C6-A32E-E580E9E654F7}"/>
              </a:ext>
            </a:extLst>
          </p:cNvPr>
          <p:cNvSpPr/>
          <p:nvPr/>
        </p:nvSpPr>
        <p:spPr>
          <a:xfrm>
            <a:off x="8514216" y="4596095"/>
            <a:ext cx="218746" cy="34892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Arrow: Up 17">
            <a:extLst>
              <a:ext uri="{FF2B5EF4-FFF2-40B4-BE49-F238E27FC236}">
                <a16:creationId xmlns:a16="http://schemas.microsoft.com/office/drawing/2014/main" id="{658CD4A6-A6A3-4FC0-B540-65A47E55B3DA}"/>
              </a:ext>
            </a:extLst>
          </p:cNvPr>
          <p:cNvSpPr/>
          <p:nvPr/>
        </p:nvSpPr>
        <p:spPr>
          <a:xfrm>
            <a:off x="3191178" y="7025433"/>
            <a:ext cx="229313" cy="905902"/>
          </a:xfrm>
          <a:prstGeom prst="upArrow">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F2F2F2"/>
              </a:solidFill>
            </a:endParaRPr>
          </a:p>
        </p:txBody>
      </p:sp>
      <p:sp>
        <p:nvSpPr>
          <p:cNvPr id="19" name="Arrow: Up 18">
            <a:extLst>
              <a:ext uri="{FF2B5EF4-FFF2-40B4-BE49-F238E27FC236}">
                <a16:creationId xmlns:a16="http://schemas.microsoft.com/office/drawing/2014/main" id="{4491D16D-685D-48D0-BE76-97FBEB9AECA1}"/>
              </a:ext>
            </a:extLst>
          </p:cNvPr>
          <p:cNvSpPr/>
          <p:nvPr/>
        </p:nvSpPr>
        <p:spPr>
          <a:xfrm>
            <a:off x="8515653" y="7015909"/>
            <a:ext cx="229313" cy="889520"/>
          </a:xfrm>
          <a:prstGeom prst="upArrow">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F2F2F2"/>
              </a:solidFill>
            </a:endParaRPr>
          </a:p>
        </p:txBody>
      </p:sp>
      <p:sp>
        <p:nvSpPr>
          <p:cNvPr id="2" name="TextBox 1">
            <a:extLst>
              <a:ext uri="{FF2B5EF4-FFF2-40B4-BE49-F238E27FC236}">
                <a16:creationId xmlns:a16="http://schemas.microsoft.com/office/drawing/2014/main" id="{9BD20656-217C-4832-B645-80E254480E4C}"/>
              </a:ext>
            </a:extLst>
          </p:cNvPr>
          <p:cNvSpPr txBox="1"/>
          <p:nvPr/>
        </p:nvSpPr>
        <p:spPr>
          <a:xfrm>
            <a:off x="-110881" y="8476662"/>
            <a:ext cx="28532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t>15</a:t>
            </a:r>
          </a:p>
        </p:txBody>
      </p:sp>
      <p:sp>
        <p:nvSpPr>
          <p:cNvPr id="20" name="Rectangle 19">
            <a:extLst>
              <a:ext uri="{FF2B5EF4-FFF2-40B4-BE49-F238E27FC236}">
                <a16:creationId xmlns:a16="http://schemas.microsoft.com/office/drawing/2014/main" id="{EFACC09C-DE05-4588-B6C7-9EB8FDD37CFA}"/>
              </a:ext>
            </a:extLst>
          </p:cNvPr>
          <p:cNvSpPr/>
          <p:nvPr/>
        </p:nvSpPr>
        <p:spPr>
          <a:xfrm>
            <a:off x="1777832" y="3889398"/>
            <a:ext cx="3362506" cy="539827"/>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STW Richmond job ads: </a:t>
            </a:r>
          </a:p>
          <a:p>
            <a:pPr algn="ctr"/>
            <a:r>
              <a:rPr lang="en-US" sz="1600">
                <a:cs typeface="Calibri"/>
              </a:rPr>
              <a:t>18,598</a:t>
            </a:r>
            <a:endParaRPr lang="en-US" sz="1600"/>
          </a:p>
        </p:txBody>
      </p:sp>
      <p:sp>
        <p:nvSpPr>
          <p:cNvPr id="22" name="Rectangle 21">
            <a:extLst>
              <a:ext uri="{FF2B5EF4-FFF2-40B4-BE49-F238E27FC236}">
                <a16:creationId xmlns:a16="http://schemas.microsoft.com/office/drawing/2014/main" id="{EBC41C83-D46B-4C78-A105-AFCCD56E4907}"/>
              </a:ext>
            </a:extLst>
          </p:cNvPr>
          <p:cNvSpPr/>
          <p:nvPr/>
        </p:nvSpPr>
        <p:spPr>
          <a:xfrm>
            <a:off x="7193779" y="3889398"/>
            <a:ext cx="2675622" cy="568622"/>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All Blacksburg job ads: </a:t>
            </a:r>
          </a:p>
          <a:p>
            <a:pPr algn="ctr"/>
            <a:r>
              <a:rPr lang="en-US" sz="1600">
                <a:cs typeface="Calibri"/>
              </a:rPr>
              <a:t>2,119</a:t>
            </a:r>
            <a:endParaRPr lang="en-US" sz="1600"/>
          </a:p>
        </p:txBody>
      </p:sp>
      <p:sp>
        <p:nvSpPr>
          <p:cNvPr id="23" name="Arrow: Down 22">
            <a:extLst>
              <a:ext uri="{FF2B5EF4-FFF2-40B4-BE49-F238E27FC236}">
                <a16:creationId xmlns:a16="http://schemas.microsoft.com/office/drawing/2014/main" id="{B54F10CD-BFA9-4756-B491-1DCD264544DA}"/>
              </a:ext>
            </a:extLst>
          </p:cNvPr>
          <p:cNvSpPr/>
          <p:nvPr/>
        </p:nvSpPr>
        <p:spPr>
          <a:xfrm>
            <a:off x="8514216" y="3416067"/>
            <a:ext cx="218746" cy="34892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Arrow: Down 20">
            <a:extLst>
              <a:ext uri="{FF2B5EF4-FFF2-40B4-BE49-F238E27FC236}">
                <a16:creationId xmlns:a16="http://schemas.microsoft.com/office/drawing/2014/main" id="{1776F82A-DD0B-401C-92CC-2A7EB43428F1}"/>
              </a:ext>
            </a:extLst>
          </p:cNvPr>
          <p:cNvSpPr/>
          <p:nvPr/>
        </p:nvSpPr>
        <p:spPr>
          <a:xfrm>
            <a:off x="3421289" y="4578338"/>
            <a:ext cx="197611" cy="34892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96869F76-C463-471F-8BB1-577887E2AB4D}"/>
              </a:ext>
            </a:extLst>
          </p:cNvPr>
          <p:cNvSpPr txBox="1"/>
          <p:nvPr/>
        </p:nvSpPr>
        <p:spPr>
          <a:xfrm>
            <a:off x="296807" y="2593301"/>
            <a:ext cx="1144974"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Filter By MSA</a:t>
            </a:r>
            <a:endParaRPr lang="en-US">
              <a:cs typeface="Calibri"/>
            </a:endParaRPr>
          </a:p>
        </p:txBody>
      </p:sp>
      <p:sp>
        <p:nvSpPr>
          <p:cNvPr id="25" name="TextBox 24">
            <a:extLst>
              <a:ext uri="{FF2B5EF4-FFF2-40B4-BE49-F238E27FC236}">
                <a16:creationId xmlns:a16="http://schemas.microsoft.com/office/drawing/2014/main" id="{96869F76-C463-471F-8BB1-577887E2AB4D}"/>
              </a:ext>
            </a:extLst>
          </p:cNvPr>
          <p:cNvSpPr txBox="1"/>
          <p:nvPr/>
        </p:nvSpPr>
        <p:spPr>
          <a:xfrm>
            <a:off x="10751950" y="2593300"/>
            <a:ext cx="1144974"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Filter By MSA</a:t>
            </a:r>
            <a:endParaRPr lang="en-US">
              <a:cs typeface="Calibri"/>
            </a:endParaRPr>
          </a:p>
        </p:txBody>
      </p:sp>
      <p:sp>
        <p:nvSpPr>
          <p:cNvPr id="26" name="TextBox 25">
            <a:extLst>
              <a:ext uri="{FF2B5EF4-FFF2-40B4-BE49-F238E27FC236}">
                <a16:creationId xmlns:a16="http://schemas.microsoft.com/office/drawing/2014/main" id="{96869F76-C463-471F-8BB1-577887E2AB4D}"/>
              </a:ext>
            </a:extLst>
          </p:cNvPr>
          <p:cNvSpPr txBox="1"/>
          <p:nvPr/>
        </p:nvSpPr>
        <p:spPr>
          <a:xfrm>
            <a:off x="190258" y="3414533"/>
            <a:ext cx="1481025" cy="73866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Filter via O*NET and Bachelor’s Requirement</a:t>
            </a:r>
            <a:endParaRPr lang="en-US">
              <a:cs typeface="Calibri"/>
            </a:endParaRPr>
          </a:p>
        </p:txBody>
      </p:sp>
      <p:sp>
        <p:nvSpPr>
          <p:cNvPr id="28" name="TextBox 27">
            <a:extLst>
              <a:ext uri="{FF2B5EF4-FFF2-40B4-BE49-F238E27FC236}">
                <a16:creationId xmlns:a16="http://schemas.microsoft.com/office/drawing/2014/main" id="{96869F76-C463-471F-8BB1-577887E2AB4D}"/>
              </a:ext>
            </a:extLst>
          </p:cNvPr>
          <p:cNvSpPr txBox="1"/>
          <p:nvPr/>
        </p:nvSpPr>
        <p:spPr>
          <a:xfrm>
            <a:off x="296807" y="4512862"/>
            <a:ext cx="1144974" cy="52322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Filter By O*NET Again</a:t>
            </a:r>
            <a:endParaRPr lang="en-US">
              <a:cs typeface="Calibri"/>
            </a:endParaRPr>
          </a:p>
        </p:txBody>
      </p:sp>
      <p:sp>
        <p:nvSpPr>
          <p:cNvPr id="29" name="TextBox 28">
            <a:extLst>
              <a:ext uri="{FF2B5EF4-FFF2-40B4-BE49-F238E27FC236}">
                <a16:creationId xmlns:a16="http://schemas.microsoft.com/office/drawing/2014/main" id="{96869F76-C463-471F-8BB1-577887E2AB4D}"/>
              </a:ext>
            </a:extLst>
          </p:cNvPr>
          <p:cNvSpPr txBox="1"/>
          <p:nvPr/>
        </p:nvSpPr>
        <p:spPr>
          <a:xfrm>
            <a:off x="10751950" y="4512861"/>
            <a:ext cx="1144974" cy="52322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Filter By O*NET Again</a:t>
            </a:r>
            <a:endParaRPr lang="en-US">
              <a:cs typeface="Calibri"/>
            </a:endParaRPr>
          </a:p>
        </p:txBody>
      </p:sp>
      <p:sp>
        <p:nvSpPr>
          <p:cNvPr id="31" name="TextBox 30">
            <a:extLst>
              <a:ext uri="{FF2B5EF4-FFF2-40B4-BE49-F238E27FC236}">
                <a16:creationId xmlns:a16="http://schemas.microsoft.com/office/drawing/2014/main" id="{96869F76-C463-471F-8BB1-577887E2AB4D}"/>
              </a:ext>
            </a:extLst>
          </p:cNvPr>
          <p:cNvSpPr txBox="1"/>
          <p:nvPr/>
        </p:nvSpPr>
        <p:spPr>
          <a:xfrm>
            <a:off x="10583924" y="3414533"/>
            <a:ext cx="1481025" cy="73866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Filter via O*NET and Bachelor’s Requirement</a:t>
            </a:r>
            <a:endParaRPr lang="en-US">
              <a:cs typeface="Calibri"/>
            </a:endParaRPr>
          </a:p>
        </p:txBody>
      </p:sp>
    </p:spTree>
    <p:extLst>
      <p:ext uri="{BB962C8B-B14F-4D97-AF65-F5344CB8AC3E}">
        <p14:creationId xmlns:p14="http://schemas.microsoft.com/office/powerpoint/2010/main" val="10415673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U-Turn Arrow 72">
            <a:extLst>
              <a:ext uri="{FF2B5EF4-FFF2-40B4-BE49-F238E27FC236}">
                <a16:creationId xmlns:a16="http://schemas.microsoft.com/office/drawing/2014/main" id="{A1490C63-A758-A149-9223-B5086587493D}"/>
              </a:ext>
            </a:extLst>
          </p:cNvPr>
          <p:cNvSpPr/>
          <p:nvPr/>
        </p:nvSpPr>
        <p:spPr>
          <a:xfrm rot="10800000" flipH="1">
            <a:off x="2650171" y="3587627"/>
            <a:ext cx="3655626" cy="702120"/>
          </a:xfrm>
          <a:prstGeom prst="uturnArrow">
            <a:avLst>
              <a:gd name="adj1" fmla="val 25000"/>
              <a:gd name="adj2" fmla="val 25000"/>
              <a:gd name="adj3" fmla="val 22590"/>
              <a:gd name="adj4" fmla="val 52410"/>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Slide Number Placeholder 1">
            <a:extLst>
              <a:ext uri="{FF2B5EF4-FFF2-40B4-BE49-F238E27FC236}">
                <a16:creationId xmlns:a16="http://schemas.microsoft.com/office/drawing/2014/main" id="{D9DD8C49-4E24-4FCF-B069-7333592FFB21}"/>
              </a:ext>
            </a:extLst>
          </p:cNvPr>
          <p:cNvSpPr>
            <a:spLocks noGrp="1"/>
          </p:cNvSpPr>
          <p:nvPr>
            <p:ph type="sldNum" sz="quarter" idx="10"/>
          </p:nvPr>
        </p:nvSpPr>
        <p:spPr>
          <a:prstGeom prst="rect">
            <a:avLst/>
          </a:prstGeom>
        </p:spPr>
        <p:txBody>
          <a:bodyPr/>
          <a:lstStyle/>
          <a:p>
            <a:fld id="{0F418C06-167A-E646-9EF6-18275B625F6B}" type="slidenum">
              <a:rPr lang="en-US" smtClean="0"/>
              <a:pPr/>
              <a:t>24</a:t>
            </a:fld>
            <a:endParaRPr lang="en-US"/>
          </a:p>
        </p:txBody>
      </p:sp>
      <p:sp>
        <p:nvSpPr>
          <p:cNvPr id="5" name="Title 4"/>
          <p:cNvSpPr>
            <a:spLocks noGrp="1"/>
          </p:cNvSpPr>
          <p:nvPr>
            <p:ph type="title"/>
          </p:nvPr>
        </p:nvSpPr>
        <p:spPr>
          <a:xfrm>
            <a:off x="741864" y="18489"/>
            <a:ext cx="10972800" cy="1143000"/>
          </a:xfrm>
        </p:spPr>
        <p:txBody>
          <a:bodyPr/>
          <a:lstStyle/>
          <a:p>
            <a:r>
              <a:rPr lang="en-US">
                <a:solidFill>
                  <a:schemeClr val="accent6">
                    <a:lumMod val="75000"/>
                  </a:schemeClr>
                </a:solidFill>
              </a:rPr>
              <a:t>Describing the Current Workforce with Online Resumes</a:t>
            </a:r>
            <a:br>
              <a:rPr lang="en-US">
                <a:solidFill>
                  <a:schemeClr val="accent6">
                    <a:lumMod val="75000"/>
                  </a:schemeClr>
                </a:solidFill>
              </a:rPr>
            </a:br>
            <a:endParaRPr lang="en-US"/>
          </a:p>
        </p:txBody>
      </p:sp>
      <p:sp>
        <p:nvSpPr>
          <p:cNvPr id="3" name="Rectangle: Rounded Corners 2">
            <a:extLst>
              <a:ext uri="{FF2B5EF4-FFF2-40B4-BE49-F238E27FC236}">
                <a16:creationId xmlns:a16="http://schemas.microsoft.com/office/drawing/2014/main" id="{3324E135-3248-4007-8DC4-62344730A634}"/>
              </a:ext>
            </a:extLst>
          </p:cNvPr>
          <p:cNvSpPr/>
          <p:nvPr/>
        </p:nvSpPr>
        <p:spPr>
          <a:xfrm>
            <a:off x="1796621" y="2597119"/>
            <a:ext cx="1988127" cy="91440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Local Job Market</a:t>
            </a:r>
            <a:endParaRPr lang="en-US">
              <a:solidFill>
                <a:schemeClr val="bg1"/>
              </a:solidFill>
            </a:endParaRPr>
          </a:p>
        </p:txBody>
      </p:sp>
      <p:sp>
        <p:nvSpPr>
          <p:cNvPr id="4" name="Rectangle: Rounded Corners 3">
            <a:extLst>
              <a:ext uri="{FF2B5EF4-FFF2-40B4-BE49-F238E27FC236}">
                <a16:creationId xmlns:a16="http://schemas.microsoft.com/office/drawing/2014/main" id="{7694244E-36F5-48B4-B4FD-DC5707F151D1}"/>
              </a:ext>
            </a:extLst>
          </p:cNvPr>
          <p:cNvSpPr/>
          <p:nvPr/>
        </p:nvSpPr>
        <p:spPr>
          <a:xfrm>
            <a:off x="5150319" y="2597119"/>
            <a:ext cx="1988127" cy="914400"/>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Current Workforce</a:t>
            </a:r>
            <a:endParaRPr lang="en-US">
              <a:solidFill>
                <a:schemeClr val="bg1"/>
              </a:solidFill>
            </a:endParaRPr>
          </a:p>
        </p:txBody>
      </p:sp>
      <p:sp>
        <p:nvSpPr>
          <p:cNvPr id="7" name="Rectangle: Rounded Corners 6">
            <a:extLst>
              <a:ext uri="{FF2B5EF4-FFF2-40B4-BE49-F238E27FC236}">
                <a16:creationId xmlns:a16="http://schemas.microsoft.com/office/drawing/2014/main" id="{39B41612-34D7-4FA6-8813-794E68C94539}"/>
              </a:ext>
            </a:extLst>
          </p:cNvPr>
          <p:cNvSpPr/>
          <p:nvPr/>
        </p:nvSpPr>
        <p:spPr>
          <a:xfrm>
            <a:off x="8504017" y="2597119"/>
            <a:ext cx="1988127" cy="91440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Educational Opportunities</a:t>
            </a:r>
            <a:endParaRPr lang="en-US">
              <a:solidFill>
                <a:schemeClr val="bg1"/>
              </a:solidFill>
            </a:endParaRPr>
          </a:p>
        </p:txBody>
      </p:sp>
      <p:sp>
        <p:nvSpPr>
          <p:cNvPr id="62" name="Down Arrow 61">
            <a:extLst>
              <a:ext uri="{FF2B5EF4-FFF2-40B4-BE49-F238E27FC236}">
                <a16:creationId xmlns:a16="http://schemas.microsoft.com/office/drawing/2014/main" id="{5DBC5DA5-D6E2-1148-A1DE-9CBF42BB201B}"/>
              </a:ext>
            </a:extLst>
          </p:cNvPr>
          <p:cNvSpPr/>
          <p:nvPr/>
        </p:nvSpPr>
        <p:spPr>
          <a:xfrm rot="16200000">
            <a:off x="4269439" y="2687482"/>
            <a:ext cx="325821" cy="733675"/>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2B8D0580-B81E-D147-B6C7-05B11E7BF5C6}"/>
              </a:ext>
            </a:extLst>
          </p:cNvPr>
          <p:cNvSpPr/>
          <p:nvPr/>
        </p:nvSpPr>
        <p:spPr>
          <a:xfrm rot="16200000">
            <a:off x="7658321" y="2687482"/>
            <a:ext cx="325821" cy="733675"/>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908727F8-0572-F745-BD92-ED393E0C50E2}"/>
              </a:ext>
            </a:extLst>
          </p:cNvPr>
          <p:cNvSpPr txBox="1"/>
          <p:nvPr/>
        </p:nvSpPr>
        <p:spPr>
          <a:xfrm>
            <a:off x="1535314" y="1272138"/>
            <a:ext cx="2643161" cy="1200329"/>
          </a:xfrm>
          <a:prstGeom prst="rect">
            <a:avLst/>
          </a:prstGeom>
          <a:noFill/>
        </p:spPr>
        <p:txBody>
          <a:bodyPr wrap="square" rtlCol="0">
            <a:spAutoFit/>
          </a:bodyPr>
          <a:lstStyle/>
          <a:p>
            <a:pPr algn="ctr"/>
            <a:r>
              <a:rPr lang="en-US"/>
              <a:t>What skilled technical positions are available? What skills are required for those jobs?</a:t>
            </a:r>
          </a:p>
        </p:txBody>
      </p:sp>
      <p:sp>
        <p:nvSpPr>
          <p:cNvPr id="66" name="TextBox 65">
            <a:extLst>
              <a:ext uri="{FF2B5EF4-FFF2-40B4-BE49-F238E27FC236}">
                <a16:creationId xmlns:a16="http://schemas.microsoft.com/office/drawing/2014/main" id="{E2A0B925-8783-B54D-B64C-6E2715D0904B}"/>
              </a:ext>
            </a:extLst>
          </p:cNvPr>
          <p:cNvSpPr txBox="1"/>
          <p:nvPr/>
        </p:nvSpPr>
        <p:spPr>
          <a:xfrm>
            <a:off x="4774419" y="1466850"/>
            <a:ext cx="2643161" cy="646331"/>
          </a:xfrm>
          <a:prstGeom prst="rect">
            <a:avLst/>
          </a:prstGeom>
          <a:noFill/>
        </p:spPr>
        <p:txBody>
          <a:bodyPr wrap="square" rtlCol="0">
            <a:spAutoFit/>
          </a:bodyPr>
          <a:lstStyle/>
          <a:p>
            <a:pPr algn="ctr"/>
            <a:r>
              <a:rPr lang="en-US"/>
              <a:t>What skills do local workers already have?</a:t>
            </a:r>
          </a:p>
        </p:txBody>
      </p:sp>
      <p:sp>
        <p:nvSpPr>
          <p:cNvPr id="74" name="U-Turn Arrow 73">
            <a:extLst>
              <a:ext uri="{FF2B5EF4-FFF2-40B4-BE49-F238E27FC236}">
                <a16:creationId xmlns:a16="http://schemas.microsoft.com/office/drawing/2014/main" id="{ADBCEE41-E22A-6C42-808F-B6655D7423A7}"/>
              </a:ext>
            </a:extLst>
          </p:cNvPr>
          <p:cNvSpPr/>
          <p:nvPr/>
        </p:nvSpPr>
        <p:spPr>
          <a:xfrm rot="10800000" flipH="1">
            <a:off x="2128944" y="3622168"/>
            <a:ext cx="7589085" cy="2194674"/>
          </a:xfrm>
          <a:prstGeom prst="uturnArrow">
            <a:avLst>
              <a:gd name="adj1" fmla="val 8717"/>
              <a:gd name="adj2" fmla="val 10154"/>
              <a:gd name="adj3" fmla="val 9181"/>
              <a:gd name="adj4" fmla="val 53368"/>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287559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0CFA79-3C5F-4792-8A20-2F34A9E094E0}"/>
              </a:ext>
            </a:extLst>
          </p:cNvPr>
          <p:cNvSpPr>
            <a:spLocks noGrp="1"/>
          </p:cNvSpPr>
          <p:nvPr>
            <p:ph type="body" sz="quarter" idx="14"/>
          </p:nvPr>
        </p:nvSpPr>
        <p:spPr>
          <a:xfrm>
            <a:off x="676371" y="1192881"/>
            <a:ext cx="10928230" cy="2364511"/>
          </a:xfrm>
        </p:spPr>
        <p:txBody>
          <a:bodyPr vert="horz" anchor="t"/>
          <a:lstStyle/>
          <a:p>
            <a:pPr marL="457200" indent="-457200">
              <a:buFont typeface="Arial"/>
              <a:buChar char="•"/>
            </a:pPr>
            <a:r>
              <a:rPr lang="en-US" sz="2800">
                <a:solidFill>
                  <a:schemeClr val="tx2"/>
                </a:solidFill>
                <a:latin typeface="Franklin Gothic Book"/>
              </a:rPr>
              <a:t>BGT proprietary dataset, sourced from Burning Glass partners. </a:t>
            </a:r>
          </a:p>
          <a:p>
            <a:pPr marL="1200150" lvl="1">
              <a:buFont typeface="Arial"/>
              <a:buChar char="•"/>
            </a:pPr>
            <a:r>
              <a:rPr lang="en-US">
                <a:solidFill>
                  <a:schemeClr val="tx2"/>
                </a:solidFill>
                <a:latin typeface="Franklin Gothic Book"/>
              </a:rPr>
              <a:t> 2016 to 2018</a:t>
            </a:r>
            <a:endParaRPr lang="en-US">
              <a:solidFill>
                <a:schemeClr val="tx2"/>
              </a:solidFill>
              <a:latin typeface="Franklin Gothic Book"/>
              <a:cs typeface="Calibri"/>
            </a:endParaRPr>
          </a:p>
          <a:p>
            <a:endParaRPr lang="en-US" sz="2800">
              <a:solidFill>
                <a:schemeClr val="tx2"/>
              </a:solidFill>
              <a:cs typeface="Calibri"/>
            </a:endParaRPr>
          </a:p>
          <a:p>
            <a:endParaRPr lang="en-US" sz="2800">
              <a:solidFill>
                <a:schemeClr val="tx2"/>
              </a:solidFill>
              <a:latin typeface="Franklin Gothic Book"/>
              <a:cs typeface="Calibri"/>
            </a:endParaRPr>
          </a:p>
          <a:p>
            <a:endParaRPr lang="en-US" sz="2800">
              <a:solidFill>
                <a:schemeClr val="tx2"/>
              </a:solidFill>
              <a:latin typeface="Franklin Gothic Book"/>
            </a:endParaRPr>
          </a:p>
          <a:p>
            <a:endParaRPr lang="en-US" sz="2800">
              <a:solidFill>
                <a:schemeClr val="tx2"/>
              </a:solidFill>
              <a:latin typeface="Franklin Gothic Book"/>
            </a:endParaRPr>
          </a:p>
        </p:txBody>
      </p:sp>
      <p:sp>
        <p:nvSpPr>
          <p:cNvPr id="5" name="Slide Number Placeholder 4">
            <a:extLst>
              <a:ext uri="{FF2B5EF4-FFF2-40B4-BE49-F238E27FC236}">
                <a16:creationId xmlns:a16="http://schemas.microsoft.com/office/drawing/2014/main" id="{97830676-8B68-415E-89C6-DC1B51EBC88A}"/>
              </a:ext>
            </a:extLst>
          </p:cNvPr>
          <p:cNvSpPr>
            <a:spLocks noGrp="1"/>
          </p:cNvSpPr>
          <p:nvPr>
            <p:ph type="sldNum" sz="quarter" idx="4"/>
          </p:nvPr>
        </p:nvSpPr>
        <p:spPr/>
        <p:txBody>
          <a:bodyPr/>
          <a:lstStyle/>
          <a:p>
            <a:fld id="{0F418C06-167A-E646-9EF6-18275B625F6B}" type="slidenum">
              <a:rPr lang="en-US" smtClean="0"/>
              <a:pPr/>
              <a:t>25</a:t>
            </a:fld>
            <a:endParaRPr lang="en-US"/>
          </a:p>
        </p:txBody>
      </p:sp>
      <p:sp>
        <p:nvSpPr>
          <p:cNvPr id="9" name="TextBox 8">
            <a:extLst>
              <a:ext uri="{FF2B5EF4-FFF2-40B4-BE49-F238E27FC236}">
                <a16:creationId xmlns:a16="http://schemas.microsoft.com/office/drawing/2014/main" id="{5DC9D6B4-00A1-42FA-929F-8A6F3B7504C0}"/>
              </a:ext>
            </a:extLst>
          </p:cNvPr>
          <p:cNvSpPr txBox="1"/>
          <p:nvPr/>
        </p:nvSpPr>
        <p:spPr>
          <a:xfrm>
            <a:off x="4876800" y="1695450"/>
            <a:ext cx="3381247" cy="523220"/>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a:solidFill>
                  <a:schemeClr val="tx2"/>
                </a:solidFill>
                <a:latin typeface="Franklin Gothic Book"/>
                <a:ea typeface="+mn-lt"/>
                <a:cs typeface="+mn-lt"/>
              </a:rPr>
              <a:t>No way to validate</a:t>
            </a:r>
            <a:endParaRPr lang="en-US" sz="2800">
              <a:solidFill>
                <a:schemeClr val="tx2"/>
              </a:solidFill>
              <a:latin typeface="Franklin Gothic Book"/>
              <a:cs typeface="Calibri"/>
            </a:endParaRPr>
          </a:p>
        </p:txBody>
      </p:sp>
      <p:sp>
        <p:nvSpPr>
          <p:cNvPr id="7" name="Title 7"/>
          <p:cNvSpPr>
            <a:spLocks noGrp="1"/>
          </p:cNvSpPr>
          <p:nvPr>
            <p:ph type="title"/>
          </p:nvPr>
        </p:nvSpPr>
        <p:spPr>
          <a:xfrm>
            <a:off x="598026" y="144401"/>
            <a:ext cx="10972800" cy="1143000"/>
          </a:xfrm>
        </p:spPr>
        <p:txBody>
          <a:bodyPr/>
          <a:lstStyle/>
          <a:p>
            <a:r>
              <a:rPr lang="en-US"/>
              <a:t>BGT Resume Data</a:t>
            </a:r>
            <a:br>
              <a:rPr lang="en-US"/>
            </a:br>
            <a:endParaRPr lang="en-US"/>
          </a:p>
        </p:txBody>
      </p:sp>
    </p:spTree>
    <p:extLst>
      <p:ext uri="{BB962C8B-B14F-4D97-AF65-F5344CB8AC3E}">
        <p14:creationId xmlns:p14="http://schemas.microsoft.com/office/powerpoint/2010/main" val="7521509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0CFA79-3C5F-4792-8A20-2F34A9E094E0}"/>
              </a:ext>
            </a:extLst>
          </p:cNvPr>
          <p:cNvSpPr>
            <a:spLocks noGrp="1"/>
          </p:cNvSpPr>
          <p:nvPr>
            <p:ph type="body" sz="quarter" idx="14"/>
          </p:nvPr>
        </p:nvSpPr>
        <p:spPr>
          <a:xfrm>
            <a:off x="676371" y="1192881"/>
            <a:ext cx="10928230" cy="2364511"/>
          </a:xfrm>
        </p:spPr>
        <p:txBody>
          <a:bodyPr vert="horz" anchor="t"/>
          <a:lstStyle/>
          <a:p>
            <a:pPr marL="457200" indent="-457200">
              <a:buFont typeface="Arial"/>
              <a:buChar char="•"/>
            </a:pPr>
            <a:r>
              <a:rPr lang="en-US" sz="2800">
                <a:solidFill>
                  <a:schemeClr val="tx2"/>
                </a:solidFill>
                <a:latin typeface="Franklin Gothic Book"/>
              </a:rPr>
              <a:t>BGT proprietary dataset, sourced from Burning Glass partners. </a:t>
            </a:r>
          </a:p>
          <a:p>
            <a:pPr marL="1200150" lvl="1">
              <a:buFont typeface="Arial"/>
              <a:buChar char="•"/>
            </a:pPr>
            <a:r>
              <a:rPr lang="en-US">
                <a:solidFill>
                  <a:schemeClr val="tx2"/>
                </a:solidFill>
                <a:latin typeface="Franklin Gothic Book"/>
              </a:rPr>
              <a:t> 2016 to 2018</a:t>
            </a:r>
            <a:endParaRPr lang="en-US">
              <a:solidFill>
                <a:schemeClr val="tx2"/>
              </a:solidFill>
              <a:latin typeface="Franklin Gothic Book"/>
              <a:cs typeface="Calibri"/>
            </a:endParaRPr>
          </a:p>
          <a:p>
            <a:pPr marL="457200" indent="-457200">
              <a:buFont typeface="Arial"/>
              <a:buChar char="•"/>
            </a:pPr>
            <a:r>
              <a:rPr lang="en-US" sz="2800">
                <a:solidFill>
                  <a:schemeClr val="tx2"/>
                </a:solidFill>
                <a:latin typeface="Franklin Gothic Book"/>
                <a:cs typeface="Calibri"/>
              </a:rPr>
              <a:t>Originally 2200 zipped files; merged into 5 unique data-tables: </a:t>
            </a:r>
          </a:p>
          <a:p>
            <a:pPr marL="1200150" lvl="1" indent="-457200">
              <a:buFont typeface="Arial"/>
              <a:buChar char="•"/>
            </a:pPr>
            <a:r>
              <a:rPr lang="en-US">
                <a:solidFill>
                  <a:schemeClr val="tx2"/>
                </a:solidFill>
                <a:latin typeface="Franklin Gothic Book"/>
              </a:rPr>
              <a:t>Personal information, skills, education, certifications, and job history </a:t>
            </a:r>
            <a:endParaRPr lang="en-US">
              <a:solidFill>
                <a:schemeClr val="tx2"/>
              </a:solidFill>
              <a:latin typeface="Franklin Gothic Book"/>
              <a:cs typeface="Calibri"/>
            </a:endParaRPr>
          </a:p>
          <a:p>
            <a:pPr marL="1200150" lvl="1" indent="-457200">
              <a:buFont typeface="Arial"/>
              <a:buChar char="•"/>
            </a:pPr>
            <a:r>
              <a:rPr lang="en-US">
                <a:solidFill>
                  <a:schemeClr val="tx2"/>
                </a:solidFill>
                <a:latin typeface="Franklin Gothic Book"/>
                <a:cs typeface="Calibri"/>
              </a:rPr>
              <a:t>Same MSA, Education, </a:t>
            </a:r>
            <a:r>
              <a:rPr lang="en-US" b="1">
                <a:solidFill>
                  <a:schemeClr val="tx2"/>
                </a:solidFill>
                <a:latin typeface="Franklin Gothic Book"/>
                <a:cs typeface="Calibri"/>
              </a:rPr>
              <a:t>Skills</a:t>
            </a:r>
            <a:endParaRPr lang="en-US">
              <a:solidFill>
                <a:schemeClr val="tx2"/>
              </a:solidFill>
              <a:latin typeface="Franklin Gothic Book"/>
              <a:cs typeface="Calibri"/>
            </a:endParaRPr>
          </a:p>
          <a:p>
            <a:endParaRPr lang="en-US" sz="2800">
              <a:solidFill>
                <a:schemeClr val="tx2"/>
              </a:solidFill>
              <a:cs typeface="Calibri"/>
            </a:endParaRPr>
          </a:p>
          <a:p>
            <a:endParaRPr lang="en-US" sz="2800">
              <a:solidFill>
                <a:schemeClr val="tx2"/>
              </a:solidFill>
              <a:latin typeface="Franklin Gothic Book"/>
              <a:cs typeface="Calibri"/>
            </a:endParaRPr>
          </a:p>
          <a:p>
            <a:endParaRPr lang="en-US" sz="2800">
              <a:solidFill>
                <a:schemeClr val="tx2"/>
              </a:solidFill>
              <a:latin typeface="Franklin Gothic Book"/>
            </a:endParaRPr>
          </a:p>
          <a:p>
            <a:endParaRPr lang="en-US" sz="2800">
              <a:solidFill>
                <a:schemeClr val="tx2"/>
              </a:solidFill>
              <a:latin typeface="Franklin Gothic Book"/>
            </a:endParaRPr>
          </a:p>
        </p:txBody>
      </p:sp>
      <p:sp>
        <p:nvSpPr>
          <p:cNvPr id="5" name="Slide Number Placeholder 4">
            <a:extLst>
              <a:ext uri="{FF2B5EF4-FFF2-40B4-BE49-F238E27FC236}">
                <a16:creationId xmlns:a16="http://schemas.microsoft.com/office/drawing/2014/main" id="{97830676-8B68-415E-89C6-DC1B51EBC88A}"/>
              </a:ext>
            </a:extLst>
          </p:cNvPr>
          <p:cNvSpPr>
            <a:spLocks noGrp="1"/>
          </p:cNvSpPr>
          <p:nvPr>
            <p:ph type="sldNum" sz="quarter" idx="4"/>
          </p:nvPr>
        </p:nvSpPr>
        <p:spPr/>
        <p:txBody>
          <a:bodyPr/>
          <a:lstStyle/>
          <a:p>
            <a:fld id="{0F418C06-167A-E646-9EF6-18275B625F6B}" type="slidenum">
              <a:rPr lang="en-US" smtClean="0"/>
              <a:pPr/>
              <a:t>26</a:t>
            </a:fld>
            <a:endParaRPr lang="en-US"/>
          </a:p>
        </p:txBody>
      </p:sp>
      <p:sp>
        <p:nvSpPr>
          <p:cNvPr id="9" name="TextBox 8">
            <a:extLst>
              <a:ext uri="{FF2B5EF4-FFF2-40B4-BE49-F238E27FC236}">
                <a16:creationId xmlns:a16="http://schemas.microsoft.com/office/drawing/2014/main" id="{5DC9D6B4-00A1-42FA-929F-8A6F3B7504C0}"/>
              </a:ext>
            </a:extLst>
          </p:cNvPr>
          <p:cNvSpPr txBox="1"/>
          <p:nvPr/>
        </p:nvSpPr>
        <p:spPr>
          <a:xfrm>
            <a:off x="4876800" y="1695450"/>
            <a:ext cx="3381247" cy="523220"/>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a:solidFill>
                  <a:schemeClr val="tx2"/>
                </a:solidFill>
                <a:latin typeface="Franklin Gothic Book"/>
                <a:ea typeface="+mn-lt"/>
                <a:cs typeface="+mn-lt"/>
              </a:rPr>
              <a:t>No way to validate</a:t>
            </a:r>
            <a:endParaRPr lang="en-US" sz="2800">
              <a:solidFill>
                <a:schemeClr val="tx2"/>
              </a:solidFill>
              <a:latin typeface="Franklin Gothic Book"/>
              <a:cs typeface="Calibri"/>
            </a:endParaRPr>
          </a:p>
        </p:txBody>
      </p:sp>
      <p:sp>
        <p:nvSpPr>
          <p:cNvPr id="7" name="Title 7"/>
          <p:cNvSpPr>
            <a:spLocks noGrp="1"/>
          </p:cNvSpPr>
          <p:nvPr>
            <p:ph type="title"/>
          </p:nvPr>
        </p:nvSpPr>
        <p:spPr>
          <a:xfrm>
            <a:off x="598026" y="144401"/>
            <a:ext cx="10972800" cy="1143000"/>
          </a:xfrm>
        </p:spPr>
        <p:txBody>
          <a:bodyPr/>
          <a:lstStyle/>
          <a:p>
            <a:r>
              <a:rPr lang="en-US"/>
              <a:t>BGT Resume Data</a:t>
            </a:r>
            <a:br>
              <a:rPr lang="en-US"/>
            </a:br>
            <a:endParaRPr lang="en-US"/>
          </a:p>
        </p:txBody>
      </p:sp>
    </p:spTree>
    <p:extLst>
      <p:ext uri="{BB962C8B-B14F-4D97-AF65-F5344CB8AC3E}">
        <p14:creationId xmlns:p14="http://schemas.microsoft.com/office/powerpoint/2010/main" val="3926442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0CFA79-3C5F-4792-8A20-2F34A9E094E0}"/>
              </a:ext>
            </a:extLst>
          </p:cNvPr>
          <p:cNvSpPr>
            <a:spLocks noGrp="1"/>
          </p:cNvSpPr>
          <p:nvPr>
            <p:ph type="body" sz="quarter" idx="14"/>
          </p:nvPr>
        </p:nvSpPr>
        <p:spPr>
          <a:xfrm>
            <a:off x="676371" y="1192881"/>
            <a:ext cx="10928230" cy="2364511"/>
          </a:xfrm>
        </p:spPr>
        <p:txBody>
          <a:bodyPr vert="horz" anchor="t"/>
          <a:lstStyle/>
          <a:p>
            <a:pPr marL="457200" indent="-457200">
              <a:buFont typeface="Arial"/>
              <a:buChar char="•"/>
            </a:pPr>
            <a:r>
              <a:rPr lang="en-US" sz="2800">
                <a:solidFill>
                  <a:schemeClr val="tx2"/>
                </a:solidFill>
                <a:latin typeface="Franklin Gothic Book"/>
              </a:rPr>
              <a:t>BGT proprietary dataset, sourced from Burning Glass partners. </a:t>
            </a:r>
          </a:p>
          <a:p>
            <a:pPr marL="1200150" lvl="1">
              <a:buFont typeface="Arial"/>
              <a:buChar char="•"/>
            </a:pPr>
            <a:r>
              <a:rPr lang="en-US">
                <a:solidFill>
                  <a:schemeClr val="tx2"/>
                </a:solidFill>
                <a:latin typeface="Franklin Gothic Book"/>
              </a:rPr>
              <a:t> 2016 to 2018</a:t>
            </a:r>
            <a:endParaRPr lang="en-US">
              <a:solidFill>
                <a:schemeClr val="tx2"/>
              </a:solidFill>
              <a:latin typeface="Franklin Gothic Book"/>
              <a:cs typeface="Calibri"/>
            </a:endParaRPr>
          </a:p>
          <a:p>
            <a:pPr marL="457200" indent="-457200">
              <a:buFont typeface="Arial"/>
              <a:buChar char="•"/>
            </a:pPr>
            <a:r>
              <a:rPr lang="en-US" sz="2800">
                <a:solidFill>
                  <a:schemeClr val="tx2"/>
                </a:solidFill>
                <a:latin typeface="Franklin Gothic Book"/>
                <a:cs typeface="Calibri"/>
              </a:rPr>
              <a:t>Originally 2200 zipped files; merged into 5 unique data tables: </a:t>
            </a:r>
          </a:p>
          <a:p>
            <a:pPr marL="1200150" lvl="1" indent="-457200">
              <a:buFont typeface="Arial"/>
              <a:buChar char="•"/>
            </a:pPr>
            <a:r>
              <a:rPr lang="en-US">
                <a:solidFill>
                  <a:schemeClr val="tx2"/>
                </a:solidFill>
                <a:latin typeface="Franklin Gothic Book"/>
              </a:rPr>
              <a:t>Personal information, skills, education, certifications, and job history </a:t>
            </a:r>
            <a:endParaRPr lang="en-US">
              <a:solidFill>
                <a:schemeClr val="tx2"/>
              </a:solidFill>
              <a:latin typeface="Franklin Gothic Book"/>
              <a:cs typeface="Calibri"/>
            </a:endParaRPr>
          </a:p>
          <a:p>
            <a:pPr marL="1200150" lvl="1" indent="-457200">
              <a:buFont typeface="Arial"/>
              <a:buChar char="•"/>
            </a:pPr>
            <a:r>
              <a:rPr lang="en-US">
                <a:solidFill>
                  <a:schemeClr val="tx2"/>
                </a:solidFill>
                <a:latin typeface="Franklin Gothic Book"/>
                <a:cs typeface="Calibri"/>
              </a:rPr>
              <a:t>Same MSA, Education, </a:t>
            </a:r>
            <a:r>
              <a:rPr lang="en-US" b="1">
                <a:solidFill>
                  <a:schemeClr val="tx2"/>
                </a:solidFill>
                <a:latin typeface="Franklin Gothic Book"/>
                <a:cs typeface="Calibri"/>
              </a:rPr>
              <a:t>Skills</a:t>
            </a:r>
            <a:endParaRPr lang="en-US">
              <a:solidFill>
                <a:schemeClr val="tx2"/>
              </a:solidFill>
              <a:latin typeface="Franklin Gothic Book"/>
              <a:cs typeface="Calibri"/>
            </a:endParaRPr>
          </a:p>
          <a:p>
            <a:pPr marL="457200" indent="-457200">
              <a:buFont typeface="Arial"/>
              <a:buChar char="•"/>
            </a:pPr>
            <a:r>
              <a:rPr lang="en-US" sz="2800">
                <a:solidFill>
                  <a:schemeClr val="tx2"/>
                </a:solidFill>
                <a:latin typeface="Franklin Gothic Book"/>
                <a:cs typeface="Calibri"/>
              </a:rPr>
              <a:t>Limited analysis to two MSAs in 2016-17, but not 2018:</a:t>
            </a:r>
          </a:p>
          <a:p>
            <a:endParaRPr lang="en-US" sz="2800">
              <a:solidFill>
                <a:schemeClr val="tx2"/>
              </a:solidFill>
              <a:cs typeface="Calibri"/>
            </a:endParaRPr>
          </a:p>
          <a:p>
            <a:endParaRPr lang="en-US" sz="2800">
              <a:solidFill>
                <a:schemeClr val="tx2"/>
              </a:solidFill>
              <a:latin typeface="Franklin Gothic Book"/>
            </a:endParaRPr>
          </a:p>
          <a:p>
            <a:endParaRPr lang="en-US" sz="2800">
              <a:solidFill>
                <a:schemeClr val="tx2"/>
              </a:solidFill>
              <a:latin typeface="Franklin Gothic Book"/>
            </a:endParaRPr>
          </a:p>
          <a:p>
            <a:endParaRPr lang="en-US" sz="2800">
              <a:solidFill>
                <a:schemeClr val="tx2"/>
              </a:solidFill>
              <a:latin typeface="Franklin Gothic Book"/>
            </a:endParaRPr>
          </a:p>
        </p:txBody>
      </p:sp>
      <p:sp>
        <p:nvSpPr>
          <p:cNvPr id="5" name="Slide Number Placeholder 4">
            <a:extLst>
              <a:ext uri="{FF2B5EF4-FFF2-40B4-BE49-F238E27FC236}">
                <a16:creationId xmlns:a16="http://schemas.microsoft.com/office/drawing/2014/main" id="{97830676-8B68-415E-89C6-DC1B51EBC88A}"/>
              </a:ext>
            </a:extLst>
          </p:cNvPr>
          <p:cNvSpPr>
            <a:spLocks noGrp="1"/>
          </p:cNvSpPr>
          <p:nvPr>
            <p:ph type="sldNum" sz="quarter" idx="4"/>
          </p:nvPr>
        </p:nvSpPr>
        <p:spPr/>
        <p:txBody>
          <a:bodyPr/>
          <a:lstStyle/>
          <a:p>
            <a:fld id="{0F418C06-167A-E646-9EF6-18275B625F6B}" type="slidenum">
              <a:rPr lang="en-US" smtClean="0"/>
              <a:pPr/>
              <a:t>27</a:t>
            </a:fld>
            <a:endParaRPr lang="en-US"/>
          </a:p>
        </p:txBody>
      </p:sp>
      <p:sp>
        <p:nvSpPr>
          <p:cNvPr id="4" name="TextBox 3">
            <a:extLst>
              <a:ext uri="{FF2B5EF4-FFF2-40B4-BE49-F238E27FC236}">
                <a16:creationId xmlns:a16="http://schemas.microsoft.com/office/drawing/2014/main" id="{4048B25D-E570-7B4B-A62F-0EA289CC63DA}"/>
              </a:ext>
            </a:extLst>
          </p:cNvPr>
          <p:cNvSpPr txBox="1"/>
          <p:nvPr/>
        </p:nvSpPr>
        <p:spPr>
          <a:xfrm>
            <a:off x="1816485" y="4883190"/>
            <a:ext cx="2089226" cy="1077218"/>
          </a:xfrm>
          <a:prstGeom prst="rect">
            <a:avLst/>
          </a:prstGeom>
          <a:noFill/>
        </p:spPr>
        <p:txBody>
          <a:bodyPr wrap="none" rtlCol="0">
            <a:spAutoFit/>
          </a:bodyPr>
          <a:lstStyle/>
          <a:p>
            <a:pPr algn="l"/>
            <a:r>
              <a:rPr lang="en-US" sz="3200">
                <a:solidFill>
                  <a:srgbClr val="012F6C"/>
                </a:solidFill>
                <a:latin typeface="ITC Franklin Gothic Std Book" panose="020B0504030503020204" pitchFamily="34" charset="0"/>
              </a:rPr>
              <a:t>Blacksburg:</a:t>
            </a:r>
          </a:p>
          <a:p>
            <a:pPr algn="ctr"/>
            <a:r>
              <a:rPr lang="en-US" sz="3200" b="1">
                <a:solidFill>
                  <a:srgbClr val="012F6C"/>
                </a:solidFill>
                <a:latin typeface="ITC Franklin Gothic Std Book" panose="020B0504030503020204" pitchFamily="34" charset="0"/>
              </a:rPr>
              <a:t>10,428</a:t>
            </a:r>
          </a:p>
        </p:txBody>
      </p:sp>
      <p:sp>
        <p:nvSpPr>
          <p:cNvPr id="6" name="TextBox 5">
            <a:extLst>
              <a:ext uri="{FF2B5EF4-FFF2-40B4-BE49-F238E27FC236}">
                <a16:creationId xmlns:a16="http://schemas.microsoft.com/office/drawing/2014/main" id="{C0B911A1-DEAE-B742-A0B7-3EC95DFF8661}"/>
              </a:ext>
            </a:extLst>
          </p:cNvPr>
          <p:cNvSpPr txBox="1"/>
          <p:nvPr/>
        </p:nvSpPr>
        <p:spPr>
          <a:xfrm>
            <a:off x="7998666" y="4883190"/>
            <a:ext cx="1980029" cy="1077218"/>
          </a:xfrm>
          <a:prstGeom prst="rect">
            <a:avLst/>
          </a:prstGeom>
          <a:noFill/>
        </p:spPr>
        <p:txBody>
          <a:bodyPr wrap="none" rtlCol="0">
            <a:spAutoFit/>
          </a:bodyPr>
          <a:lstStyle/>
          <a:p>
            <a:pPr algn="l"/>
            <a:r>
              <a:rPr lang="en-US" sz="3200">
                <a:solidFill>
                  <a:srgbClr val="012F6C"/>
                </a:solidFill>
                <a:latin typeface="ITC Franklin Gothic Std Book" panose="020B0504030503020204" pitchFamily="34" charset="0"/>
              </a:rPr>
              <a:t>Richmond:</a:t>
            </a:r>
          </a:p>
          <a:p>
            <a:pPr algn="ctr"/>
            <a:r>
              <a:rPr lang="en-US" sz="3200" b="1">
                <a:solidFill>
                  <a:srgbClr val="012F6C"/>
                </a:solidFill>
                <a:latin typeface="ITC Franklin Gothic Std Book" panose="020B0504030503020204" pitchFamily="34" charset="0"/>
              </a:rPr>
              <a:t>91,916</a:t>
            </a:r>
          </a:p>
        </p:txBody>
      </p:sp>
      <p:sp>
        <p:nvSpPr>
          <p:cNvPr id="9" name="TextBox 8">
            <a:extLst>
              <a:ext uri="{FF2B5EF4-FFF2-40B4-BE49-F238E27FC236}">
                <a16:creationId xmlns:a16="http://schemas.microsoft.com/office/drawing/2014/main" id="{3C38FAAA-DC1E-4646-B16C-667CBE8DA09B}"/>
              </a:ext>
            </a:extLst>
          </p:cNvPr>
          <p:cNvSpPr txBox="1"/>
          <p:nvPr/>
        </p:nvSpPr>
        <p:spPr>
          <a:xfrm>
            <a:off x="4876800" y="1695450"/>
            <a:ext cx="3381247" cy="523220"/>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a:solidFill>
                  <a:schemeClr val="tx2"/>
                </a:solidFill>
                <a:latin typeface="Franklin Gothic Book"/>
                <a:ea typeface="+mn-lt"/>
                <a:cs typeface="+mn-lt"/>
              </a:rPr>
              <a:t>No way to validate</a:t>
            </a:r>
            <a:endParaRPr lang="en-US" sz="2800">
              <a:solidFill>
                <a:schemeClr val="tx2"/>
              </a:solidFill>
              <a:latin typeface="Franklin Gothic Book"/>
              <a:cs typeface="Calibri"/>
            </a:endParaRPr>
          </a:p>
        </p:txBody>
      </p:sp>
      <p:sp>
        <p:nvSpPr>
          <p:cNvPr id="8" name="Title 7"/>
          <p:cNvSpPr>
            <a:spLocks noGrp="1"/>
          </p:cNvSpPr>
          <p:nvPr>
            <p:ph type="title"/>
          </p:nvPr>
        </p:nvSpPr>
        <p:spPr>
          <a:xfrm>
            <a:off x="598026" y="144401"/>
            <a:ext cx="10972800" cy="1143000"/>
          </a:xfrm>
        </p:spPr>
        <p:txBody>
          <a:bodyPr/>
          <a:lstStyle/>
          <a:p>
            <a:r>
              <a:rPr lang="en-US"/>
              <a:t>BGT Resume Data</a:t>
            </a:r>
            <a:br>
              <a:rPr lang="en-US"/>
            </a:br>
            <a:endParaRPr lang="en-US"/>
          </a:p>
        </p:txBody>
      </p:sp>
    </p:spTree>
    <p:extLst>
      <p:ext uri="{BB962C8B-B14F-4D97-AF65-F5344CB8AC3E}">
        <p14:creationId xmlns:p14="http://schemas.microsoft.com/office/powerpoint/2010/main" val="786023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U-Turn Arrow 72">
            <a:extLst>
              <a:ext uri="{FF2B5EF4-FFF2-40B4-BE49-F238E27FC236}">
                <a16:creationId xmlns:a16="http://schemas.microsoft.com/office/drawing/2014/main" id="{A1490C63-A758-A149-9223-B5086587493D}"/>
              </a:ext>
            </a:extLst>
          </p:cNvPr>
          <p:cNvSpPr/>
          <p:nvPr/>
        </p:nvSpPr>
        <p:spPr>
          <a:xfrm rot="10800000" flipH="1">
            <a:off x="2650171" y="3105714"/>
            <a:ext cx="3620000" cy="702120"/>
          </a:xfrm>
          <a:prstGeom prst="uturnArrow">
            <a:avLst>
              <a:gd name="adj1" fmla="val 25000"/>
              <a:gd name="adj2" fmla="val 25000"/>
              <a:gd name="adj3" fmla="val 22590"/>
              <a:gd name="adj4" fmla="val 52410"/>
              <a:gd name="adj5" fmla="val 10000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Slide Number Placeholder 1">
            <a:extLst>
              <a:ext uri="{FF2B5EF4-FFF2-40B4-BE49-F238E27FC236}">
                <a16:creationId xmlns:a16="http://schemas.microsoft.com/office/drawing/2014/main" id="{D9DD8C49-4E24-4FCF-B069-7333592FFB21}"/>
              </a:ext>
            </a:extLst>
          </p:cNvPr>
          <p:cNvSpPr>
            <a:spLocks noGrp="1"/>
          </p:cNvSpPr>
          <p:nvPr>
            <p:ph type="sldNum" sz="quarter" idx="10"/>
          </p:nvPr>
        </p:nvSpPr>
        <p:spPr>
          <a:prstGeom prst="rect">
            <a:avLst/>
          </a:prstGeom>
        </p:spPr>
        <p:txBody>
          <a:bodyPr/>
          <a:lstStyle/>
          <a:p>
            <a:fld id="{0F418C06-167A-E646-9EF6-18275B625F6B}" type="slidenum">
              <a:rPr lang="en-US" smtClean="0"/>
              <a:pPr/>
              <a:t>28</a:t>
            </a:fld>
            <a:endParaRPr lang="en-US"/>
          </a:p>
        </p:txBody>
      </p:sp>
      <p:sp>
        <p:nvSpPr>
          <p:cNvPr id="5" name="Title 4"/>
          <p:cNvSpPr>
            <a:spLocks noGrp="1"/>
          </p:cNvSpPr>
          <p:nvPr>
            <p:ph type="title"/>
          </p:nvPr>
        </p:nvSpPr>
        <p:spPr/>
        <p:txBody>
          <a:bodyPr/>
          <a:lstStyle/>
          <a:p>
            <a:r>
              <a:rPr lang="en-US">
                <a:solidFill>
                  <a:schemeClr val="accent6">
                    <a:lumMod val="75000"/>
                  </a:schemeClr>
                </a:solidFill>
              </a:rPr>
              <a:t>Connecting Ads to Resumes With Burning Glass Skills Data</a:t>
            </a:r>
            <a:br>
              <a:rPr lang="en-US">
                <a:solidFill>
                  <a:schemeClr val="accent6">
                    <a:lumMod val="75000"/>
                  </a:schemeClr>
                </a:solidFill>
              </a:rPr>
            </a:br>
            <a:endParaRPr lang="en-US"/>
          </a:p>
        </p:txBody>
      </p:sp>
      <p:sp>
        <p:nvSpPr>
          <p:cNvPr id="3" name="Rectangle: Rounded Corners 2">
            <a:extLst>
              <a:ext uri="{FF2B5EF4-FFF2-40B4-BE49-F238E27FC236}">
                <a16:creationId xmlns:a16="http://schemas.microsoft.com/office/drawing/2014/main" id="{3324E135-3248-4007-8DC4-62344730A634}"/>
              </a:ext>
            </a:extLst>
          </p:cNvPr>
          <p:cNvSpPr/>
          <p:nvPr/>
        </p:nvSpPr>
        <p:spPr>
          <a:xfrm>
            <a:off x="1796621" y="2115206"/>
            <a:ext cx="1988127" cy="914400"/>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Local Job Market</a:t>
            </a:r>
            <a:endParaRPr lang="en-US">
              <a:solidFill>
                <a:schemeClr val="bg1"/>
              </a:solidFill>
            </a:endParaRPr>
          </a:p>
        </p:txBody>
      </p:sp>
      <p:sp>
        <p:nvSpPr>
          <p:cNvPr id="4" name="Rectangle: Rounded Corners 3">
            <a:extLst>
              <a:ext uri="{FF2B5EF4-FFF2-40B4-BE49-F238E27FC236}">
                <a16:creationId xmlns:a16="http://schemas.microsoft.com/office/drawing/2014/main" id="{7694244E-36F5-48B4-B4FD-DC5707F151D1}"/>
              </a:ext>
            </a:extLst>
          </p:cNvPr>
          <p:cNvSpPr/>
          <p:nvPr/>
        </p:nvSpPr>
        <p:spPr>
          <a:xfrm>
            <a:off x="5150319" y="2115206"/>
            <a:ext cx="1988127" cy="914400"/>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Current Workforce</a:t>
            </a:r>
            <a:endParaRPr lang="en-US">
              <a:solidFill>
                <a:schemeClr val="bg1"/>
              </a:solidFill>
            </a:endParaRPr>
          </a:p>
        </p:txBody>
      </p:sp>
      <p:sp>
        <p:nvSpPr>
          <p:cNvPr id="7" name="Rectangle: Rounded Corners 6">
            <a:extLst>
              <a:ext uri="{FF2B5EF4-FFF2-40B4-BE49-F238E27FC236}">
                <a16:creationId xmlns:a16="http://schemas.microsoft.com/office/drawing/2014/main" id="{39B41612-34D7-4FA6-8813-794E68C94539}"/>
              </a:ext>
            </a:extLst>
          </p:cNvPr>
          <p:cNvSpPr/>
          <p:nvPr/>
        </p:nvSpPr>
        <p:spPr>
          <a:xfrm>
            <a:off x="8504017" y="2115206"/>
            <a:ext cx="1988127" cy="91440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Educational Opportunities</a:t>
            </a:r>
            <a:endParaRPr lang="en-US">
              <a:solidFill>
                <a:schemeClr val="bg1"/>
              </a:solidFill>
            </a:endParaRPr>
          </a:p>
        </p:txBody>
      </p:sp>
      <p:sp>
        <p:nvSpPr>
          <p:cNvPr id="62" name="Down Arrow 61">
            <a:extLst>
              <a:ext uri="{FF2B5EF4-FFF2-40B4-BE49-F238E27FC236}">
                <a16:creationId xmlns:a16="http://schemas.microsoft.com/office/drawing/2014/main" id="{5DBC5DA5-D6E2-1148-A1DE-9CBF42BB201B}"/>
              </a:ext>
            </a:extLst>
          </p:cNvPr>
          <p:cNvSpPr/>
          <p:nvPr/>
        </p:nvSpPr>
        <p:spPr>
          <a:xfrm rot="16200000">
            <a:off x="4269439" y="2205569"/>
            <a:ext cx="325821" cy="733675"/>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2B8D0580-B81E-D147-B6C7-05B11E7BF5C6}"/>
              </a:ext>
            </a:extLst>
          </p:cNvPr>
          <p:cNvSpPr/>
          <p:nvPr/>
        </p:nvSpPr>
        <p:spPr>
          <a:xfrm rot="16200000">
            <a:off x="7658321" y="2205569"/>
            <a:ext cx="325821" cy="733675"/>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2DAC190B-88E2-0746-9C52-3E4D81BDBC5E}"/>
              </a:ext>
            </a:extLst>
          </p:cNvPr>
          <p:cNvSpPr txBox="1"/>
          <p:nvPr/>
        </p:nvSpPr>
        <p:spPr>
          <a:xfrm>
            <a:off x="2708087" y="3901429"/>
            <a:ext cx="2940776" cy="923330"/>
          </a:xfrm>
          <a:prstGeom prst="rect">
            <a:avLst/>
          </a:prstGeom>
          <a:noFill/>
        </p:spPr>
        <p:txBody>
          <a:bodyPr wrap="square" rtlCol="0">
            <a:spAutoFit/>
          </a:bodyPr>
          <a:lstStyle/>
          <a:p>
            <a:pPr algn="ctr"/>
            <a:r>
              <a:rPr lang="en-US"/>
              <a:t>Do the skills required by the job market match the skills of the local workforce?</a:t>
            </a:r>
          </a:p>
        </p:txBody>
      </p:sp>
      <p:sp>
        <p:nvSpPr>
          <p:cNvPr id="74" name="U-Turn Arrow 73">
            <a:extLst>
              <a:ext uri="{FF2B5EF4-FFF2-40B4-BE49-F238E27FC236}">
                <a16:creationId xmlns:a16="http://schemas.microsoft.com/office/drawing/2014/main" id="{ADBCEE41-E22A-6C42-808F-B6655D7423A7}"/>
              </a:ext>
            </a:extLst>
          </p:cNvPr>
          <p:cNvSpPr/>
          <p:nvPr/>
        </p:nvSpPr>
        <p:spPr>
          <a:xfrm rot="10800000" flipH="1">
            <a:off x="2128944" y="3140255"/>
            <a:ext cx="7589085" cy="2194674"/>
          </a:xfrm>
          <a:prstGeom prst="uturnArrow">
            <a:avLst>
              <a:gd name="adj1" fmla="val 8717"/>
              <a:gd name="adj2" fmla="val 10154"/>
              <a:gd name="adj3" fmla="val 9181"/>
              <a:gd name="adj4" fmla="val 53368"/>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462273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F64F4-270A-4A53-9706-57A9DDFC1B22}"/>
              </a:ext>
            </a:extLst>
          </p:cNvPr>
          <p:cNvSpPr>
            <a:spLocks noGrp="1"/>
          </p:cNvSpPr>
          <p:nvPr>
            <p:ph type="title"/>
          </p:nvPr>
        </p:nvSpPr>
        <p:spPr>
          <a:xfrm>
            <a:off x="1" y="144401"/>
            <a:ext cx="12328988" cy="1143000"/>
          </a:xfrm>
        </p:spPr>
        <p:txBody>
          <a:bodyPr anchor="t"/>
          <a:lstStyle/>
          <a:p>
            <a:r>
              <a:rPr lang="en-US">
                <a:latin typeface="ITC Franklin Gothic Std Book"/>
              </a:rPr>
              <a:t>Finding A Probable STW: Education Level</a:t>
            </a:r>
            <a:endParaRPr lang="en-US"/>
          </a:p>
        </p:txBody>
      </p:sp>
      <p:sp>
        <p:nvSpPr>
          <p:cNvPr id="3" name="Content Placeholder 2">
            <a:extLst>
              <a:ext uri="{FF2B5EF4-FFF2-40B4-BE49-F238E27FC236}">
                <a16:creationId xmlns:a16="http://schemas.microsoft.com/office/drawing/2014/main" id="{95F427AD-FD6D-40C2-9455-EC88D47CEA6E}"/>
              </a:ext>
            </a:extLst>
          </p:cNvPr>
          <p:cNvSpPr>
            <a:spLocks noGrp="1"/>
          </p:cNvSpPr>
          <p:nvPr>
            <p:ph idx="1"/>
          </p:nvPr>
        </p:nvSpPr>
        <p:spPr>
          <a:xfrm>
            <a:off x="867138" y="1017824"/>
            <a:ext cx="4945357" cy="4422449"/>
          </a:xfrm>
        </p:spPr>
        <p:txBody>
          <a:bodyPr anchor="t"/>
          <a:lstStyle/>
          <a:p>
            <a:pPr marL="0" indent="0">
              <a:buNone/>
            </a:pPr>
            <a:r>
              <a:rPr lang="en-US" dirty="0">
                <a:latin typeface="ITC Franklin Gothic Std Book"/>
              </a:rPr>
              <a:t>Education</a:t>
            </a:r>
          </a:p>
          <a:p>
            <a:pPr lvl="1"/>
            <a:r>
              <a:rPr lang="en-US" dirty="0">
                <a:latin typeface="ITC Franklin Gothic Std Book"/>
              </a:rPr>
              <a:t>Non-homogenous data</a:t>
            </a:r>
          </a:p>
          <a:p>
            <a:pPr lvl="1"/>
            <a:r>
              <a:rPr lang="en-US" dirty="0">
                <a:latin typeface="ITC Franklin Gothic Std Book"/>
              </a:rPr>
              <a:t>Multiple degrees per entry, skewed distribution</a:t>
            </a:r>
          </a:p>
          <a:p>
            <a:pPr lvl="1"/>
            <a:r>
              <a:rPr lang="en-US" dirty="0">
                <a:latin typeface="ITC Franklin Gothic Std Book"/>
              </a:rPr>
              <a:t>"Some college"</a:t>
            </a:r>
          </a:p>
          <a:p>
            <a:endParaRPr lang="en-US" dirty="0"/>
          </a:p>
        </p:txBody>
      </p:sp>
      <p:sp>
        <p:nvSpPr>
          <p:cNvPr id="4" name="Slide Number Placeholder 3">
            <a:extLst>
              <a:ext uri="{FF2B5EF4-FFF2-40B4-BE49-F238E27FC236}">
                <a16:creationId xmlns:a16="http://schemas.microsoft.com/office/drawing/2014/main" id="{D666C581-B02B-4F47-955B-EDEE1C300973}"/>
              </a:ext>
            </a:extLst>
          </p:cNvPr>
          <p:cNvSpPr>
            <a:spLocks noGrp="1"/>
          </p:cNvSpPr>
          <p:nvPr>
            <p:ph type="sldNum" sz="quarter" idx="4"/>
          </p:nvPr>
        </p:nvSpPr>
        <p:spPr/>
        <p:txBody>
          <a:bodyPr/>
          <a:lstStyle/>
          <a:p>
            <a:fld id="{0F418C06-167A-E646-9EF6-18275B625F6B}" type="slidenum">
              <a:rPr lang="en-US" smtClean="0"/>
              <a:pPr/>
              <a:t>29</a:t>
            </a:fld>
            <a:endParaRPr lang="en-US"/>
          </a:p>
        </p:txBody>
      </p:sp>
    </p:spTree>
    <p:extLst>
      <p:ext uri="{BB962C8B-B14F-4D97-AF65-F5344CB8AC3E}">
        <p14:creationId xmlns:p14="http://schemas.microsoft.com/office/powerpoint/2010/main" val="26494263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377BF-CD0D-5041-A8FA-C4D7969AAB5D}"/>
              </a:ext>
            </a:extLst>
          </p:cNvPr>
          <p:cNvSpPr>
            <a:spLocks noGrp="1"/>
          </p:cNvSpPr>
          <p:nvPr>
            <p:ph type="title"/>
          </p:nvPr>
        </p:nvSpPr>
        <p:spPr>
          <a:xfrm>
            <a:off x="199031" y="78032"/>
            <a:ext cx="12081574" cy="1143000"/>
          </a:xfrm>
        </p:spPr>
        <p:txBody>
          <a:bodyPr anchor="t"/>
          <a:lstStyle/>
          <a:p>
            <a:r>
              <a:rPr lang="en-US">
                <a:solidFill>
                  <a:srgbClr val="E36C09"/>
                </a:solidFill>
                <a:latin typeface="ITC Franklin Gothic"/>
              </a:rPr>
              <a:t>What is the Skilled Technical Work (STW)?</a:t>
            </a:r>
          </a:p>
        </p:txBody>
      </p:sp>
      <p:sp>
        <p:nvSpPr>
          <p:cNvPr id="4" name="Slide Number Placeholder 3">
            <a:extLst>
              <a:ext uri="{FF2B5EF4-FFF2-40B4-BE49-F238E27FC236}">
                <a16:creationId xmlns:a16="http://schemas.microsoft.com/office/drawing/2014/main" id="{71DEDD41-9DBB-A545-B55A-1BBE61EDABBE}"/>
              </a:ext>
            </a:extLst>
          </p:cNvPr>
          <p:cNvSpPr>
            <a:spLocks noGrp="1"/>
          </p:cNvSpPr>
          <p:nvPr>
            <p:ph type="sldNum" sz="quarter" idx="4"/>
          </p:nvPr>
        </p:nvSpPr>
        <p:spPr>
          <a:prstGeom prst="rect">
            <a:avLst/>
          </a:prstGeom>
        </p:spPr>
        <p:txBody>
          <a:bodyPr/>
          <a:lstStyle/>
          <a:p>
            <a:fld id="{0F418C06-167A-E646-9EF6-18275B625F6B}" type="slidenum">
              <a:rPr lang="en-US" smtClean="0"/>
              <a:pPr/>
              <a:t>3</a:t>
            </a:fld>
            <a:endParaRPr lang="en-US"/>
          </a:p>
        </p:txBody>
      </p:sp>
      <p:sp>
        <p:nvSpPr>
          <p:cNvPr id="8" name="Content Placeholder 1">
            <a:extLst>
              <a:ext uri="{FF2B5EF4-FFF2-40B4-BE49-F238E27FC236}">
                <a16:creationId xmlns:a16="http://schemas.microsoft.com/office/drawing/2014/main" id="{A674C3B1-5CEE-2F4A-96B8-DC2BF892EFE8}"/>
              </a:ext>
            </a:extLst>
          </p:cNvPr>
          <p:cNvSpPr txBox="1">
            <a:spLocks/>
          </p:cNvSpPr>
          <p:nvPr/>
        </p:nvSpPr>
        <p:spPr>
          <a:xfrm>
            <a:off x="940159" y="824248"/>
            <a:ext cx="10747922" cy="4198513"/>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a:solidFill>
                  <a:schemeClr val="accent1">
                    <a:lumMod val="50000"/>
                  </a:schemeClr>
                </a:solidFill>
                <a:latin typeface="Franklin Gothic Book"/>
              </a:rPr>
              <a:t>A job in the STW requires*:</a:t>
            </a:r>
          </a:p>
          <a:p>
            <a:pPr marL="914400" lvl="1" indent="-514350">
              <a:buFont typeface="+mj-lt"/>
              <a:buAutoNum type="arabicPeriod"/>
            </a:pPr>
            <a:r>
              <a:rPr lang="en-US">
                <a:solidFill>
                  <a:schemeClr val="accent1">
                    <a:lumMod val="50000"/>
                  </a:schemeClr>
                </a:solidFill>
                <a:latin typeface="Franklin Gothic Book"/>
              </a:rPr>
              <a:t>A high level of knowledge in a technical domain; but</a:t>
            </a:r>
          </a:p>
          <a:p>
            <a:pPr marL="914400" lvl="1" indent="-514350">
              <a:buFont typeface="+mj-lt"/>
              <a:buAutoNum type="arabicPeriod"/>
            </a:pPr>
            <a:r>
              <a:rPr lang="en-US">
                <a:solidFill>
                  <a:schemeClr val="accent1">
                    <a:lumMod val="50000"/>
                  </a:schemeClr>
                </a:solidFill>
                <a:latin typeface="Franklin Gothic Book"/>
              </a:rPr>
              <a:t>Does not require a bachelor’s degree for entry.</a:t>
            </a:r>
          </a:p>
          <a:p>
            <a:pPr marL="0" indent="0">
              <a:buFont typeface="Arial"/>
              <a:buNone/>
            </a:pPr>
            <a:endParaRPr lang="en-US" sz="1000">
              <a:solidFill>
                <a:schemeClr val="accent1">
                  <a:lumMod val="50000"/>
                </a:schemeClr>
              </a:solidFill>
              <a:latin typeface="Franklin Gothic Book" panose="020B0503020102020204" pitchFamily="34" charset="0"/>
            </a:endParaRPr>
          </a:p>
          <a:p>
            <a:pPr marL="0" indent="0">
              <a:buNone/>
            </a:pPr>
            <a:r>
              <a:rPr lang="en-US">
                <a:solidFill>
                  <a:schemeClr val="accent1">
                    <a:lumMod val="50000"/>
                  </a:schemeClr>
                </a:solidFill>
                <a:latin typeface="Franklin Gothic Book"/>
              </a:rPr>
              <a:t>Skilled Technical Work:</a:t>
            </a:r>
            <a:endParaRPr lang="en-US">
              <a:solidFill>
                <a:schemeClr val="accent1">
                  <a:lumMod val="50000"/>
                </a:schemeClr>
              </a:solidFill>
              <a:latin typeface="Franklin Gothic Book" panose="020B0503020102020204" pitchFamily="34" charset="0"/>
            </a:endParaRPr>
          </a:p>
          <a:p>
            <a:pPr lvl="1"/>
            <a:r>
              <a:rPr lang="en-US">
                <a:solidFill>
                  <a:schemeClr val="accent1">
                    <a:lumMod val="50000"/>
                  </a:schemeClr>
                </a:solidFill>
                <a:latin typeface="Franklin Gothic Book"/>
              </a:rPr>
              <a:t>Is critical to the nation’s ability to innovate and compete in the global economy; and</a:t>
            </a:r>
          </a:p>
          <a:p>
            <a:pPr lvl="1"/>
            <a:r>
              <a:rPr lang="en-US">
                <a:solidFill>
                  <a:schemeClr val="accent1">
                    <a:lumMod val="50000"/>
                  </a:schemeClr>
                </a:solidFill>
                <a:latin typeface="Franklin Gothic Book"/>
              </a:rPr>
              <a:t>Can be a pathway for the individual to the middle class.</a:t>
            </a:r>
          </a:p>
          <a:p>
            <a:pPr marL="0" indent="0">
              <a:buFont typeface="Arial"/>
              <a:buNone/>
            </a:pPr>
            <a:endParaRPr lang="en-US" sz="1000">
              <a:solidFill>
                <a:schemeClr val="accent1">
                  <a:lumMod val="50000"/>
                </a:schemeClr>
              </a:solidFill>
            </a:endParaRPr>
          </a:p>
        </p:txBody>
      </p:sp>
      <p:sp>
        <p:nvSpPr>
          <p:cNvPr id="9" name="Rectangle 8">
            <a:extLst>
              <a:ext uri="{FF2B5EF4-FFF2-40B4-BE49-F238E27FC236}">
                <a16:creationId xmlns:a16="http://schemas.microsoft.com/office/drawing/2014/main" id="{73C7FE9D-5179-9C45-A37E-16A4880FC8FA}"/>
              </a:ext>
            </a:extLst>
          </p:cNvPr>
          <p:cNvSpPr/>
          <p:nvPr/>
        </p:nvSpPr>
        <p:spPr>
          <a:xfrm>
            <a:off x="1816485" y="5372193"/>
            <a:ext cx="9740721" cy="646331"/>
          </a:xfrm>
          <a:prstGeom prst="rect">
            <a:avLst/>
          </a:prstGeom>
        </p:spPr>
        <p:txBody>
          <a:bodyPr wrap="square" anchor="t">
            <a:spAutoFit/>
          </a:bodyPr>
          <a:lstStyle/>
          <a:p>
            <a:pPr marL="290195" indent="-290195">
              <a:buNone/>
            </a:pPr>
            <a:r>
              <a:rPr lang="en-US">
                <a:solidFill>
                  <a:schemeClr val="accent1">
                    <a:lumMod val="50000"/>
                  </a:schemeClr>
                </a:solidFill>
              </a:rPr>
              <a:t>*Rothwell JT, (September 1, 2015) Skilled Technical Work (September 1, 2015). Available at SSRN:</a:t>
            </a:r>
            <a:r>
              <a:rPr lang="en-US"/>
              <a:t> </a:t>
            </a:r>
            <a:r>
              <a:rPr lang="en-US" u="sng">
                <a:hlinkClick r:id="rId3"/>
              </a:rPr>
              <a:t>https://ssrn.com/abstract=2709141</a:t>
            </a:r>
            <a:r>
              <a:rPr lang="en-US"/>
              <a:t> or </a:t>
            </a:r>
            <a:r>
              <a:rPr lang="en-US" u="sng">
                <a:hlinkClick r:id="rId4"/>
              </a:rPr>
              <a:t>http://dx.doi.org/10.2139/ssrn.2709141</a:t>
            </a:r>
            <a:endParaRPr lang="en-US">
              <a:solidFill>
                <a:schemeClr val="accent1">
                  <a:lumMod val="50000"/>
                </a:schemeClr>
              </a:solidFill>
              <a:cs typeface="Calibri"/>
            </a:endParaRPr>
          </a:p>
        </p:txBody>
      </p:sp>
    </p:spTree>
    <p:extLst>
      <p:ext uri="{BB962C8B-B14F-4D97-AF65-F5344CB8AC3E}">
        <p14:creationId xmlns:p14="http://schemas.microsoft.com/office/powerpoint/2010/main" val="34540032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66C581-B02B-4F47-955B-EDEE1C300973}"/>
              </a:ext>
            </a:extLst>
          </p:cNvPr>
          <p:cNvSpPr>
            <a:spLocks noGrp="1"/>
          </p:cNvSpPr>
          <p:nvPr>
            <p:ph type="sldNum" sz="quarter" idx="4"/>
          </p:nvPr>
        </p:nvSpPr>
        <p:spPr/>
        <p:txBody>
          <a:bodyPr/>
          <a:lstStyle/>
          <a:p>
            <a:fld id="{0F418C06-167A-E646-9EF6-18275B625F6B}" type="slidenum">
              <a:rPr lang="en-US" smtClean="0"/>
              <a:pPr/>
              <a:t>30</a:t>
            </a:fld>
            <a:endParaRPr lang="en-US"/>
          </a:p>
        </p:txBody>
      </p:sp>
      <p:sp>
        <p:nvSpPr>
          <p:cNvPr id="7" name="Content Placeholder 6">
            <a:extLst>
              <a:ext uri="{FF2B5EF4-FFF2-40B4-BE49-F238E27FC236}">
                <a16:creationId xmlns:a16="http://schemas.microsoft.com/office/drawing/2014/main" id="{205DC65C-B948-4AAD-A739-C4220B2C53B5}"/>
              </a:ext>
            </a:extLst>
          </p:cNvPr>
          <p:cNvSpPr>
            <a:spLocks noGrp="1"/>
          </p:cNvSpPr>
          <p:nvPr>
            <p:ph idx="1"/>
          </p:nvPr>
        </p:nvSpPr>
        <p:spPr>
          <a:xfrm>
            <a:off x="867138" y="1017824"/>
            <a:ext cx="9122244" cy="4422449"/>
          </a:xfrm>
        </p:spPr>
        <p:txBody>
          <a:bodyPr anchor="t"/>
          <a:lstStyle/>
          <a:p>
            <a:pPr marL="0" indent="0">
              <a:spcBef>
                <a:spcPts val="0"/>
              </a:spcBef>
              <a:buNone/>
            </a:pPr>
            <a:r>
              <a:rPr lang="en-US">
                <a:latin typeface="ITC Franklin Gothic Std Book"/>
              </a:rPr>
              <a:t>Cleaning </a:t>
            </a:r>
          </a:p>
          <a:p>
            <a:pPr lvl="1">
              <a:spcBef>
                <a:spcPts val="0"/>
              </a:spcBef>
            </a:pPr>
            <a:r>
              <a:rPr lang="en-US">
                <a:latin typeface="ITC Franklin Gothic Std Book"/>
              </a:rPr>
              <a:t>Institution:</a:t>
            </a:r>
          </a:p>
          <a:p>
            <a:pPr lvl="2">
              <a:spcBef>
                <a:spcPts val="0"/>
              </a:spcBef>
            </a:pPr>
            <a:r>
              <a:rPr lang="en-US">
                <a:latin typeface="ITC Franklin Gothic Std Book"/>
              </a:rPr>
              <a:t>High schools and military schools </a:t>
            </a:r>
            <a:endParaRPr lang="en-US"/>
          </a:p>
          <a:p>
            <a:pPr lvl="2">
              <a:spcBef>
                <a:spcPts val="0"/>
              </a:spcBef>
            </a:pPr>
            <a:r>
              <a:rPr lang="en-US">
                <a:latin typeface="ITC Franklin Gothic Std Book"/>
              </a:rPr>
              <a:t>Virginia community colleges </a:t>
            </a:r>
          </a:p>
          <a:p>
            <a:pPr lvl="2">
              <a:spcBef>
                <a:spcPts val="0"/>
              </a:spcBef>
            </a:pPr>
            <a:r>
              <a:rPr lang="en-US">
                <a:latin typeface="ITC Franklin Gothic Std Book"/>
              </a:rPr>
              <a:t>Technical and vocational schools</a:t>
            </a:r>
          </a:p>
          <a:p>
            <a:pPr lvl="1">
              <a:spcBef>
                <a:spcPts val="0"/>
              </a:spcBef>
            </a:pPr>
            <a:r>
              <a:rPr lang="en-US">
                <a:latin typeface="ITC Franklin Gothic Std Book"/>
              </a:rPr>
              <a:t>Degree type:</a:t>
            </a:r>
          </a:p>
          <a:p>
            <a:pPr lvl="2">
              <a:spcBef>
                <a:spcPts val="0"/>
              </a:spcBef>
            </a:pPr>
            <a:r>
              <a:rPr lang="en-US">
                <a:latin typeface="ITC Franklin Gothic Std Book"/>
              </a:rPr>
              <a:t>GED </a:t>
            </a:r>
          </a:p>
          <a:p>
            <a:pPr lvl="2">
              <a:spcBef>
                <a:spcPts val="0"/>
              </a:spcBef>
            </a:pPr>
            <a:r>
              <a:rPr lang="en-US">
                <a:latin typeface="ITC Franklin Gothic Std Book"/>
              </a:rPr>
              <a:t>Associates of multiple kinds</a:t>
            </a:r>
          </a:p>
          <a:p>
            <a:pPr lvl="1">
              <a:spcBef>
                <a:spcPts val="0"/>
              </a:spcBef>
            </a:pPr>
            <a:r>
              <a:rPr lang="en-US">
                <a:latin typeface="ITC Franklin Gothic Std Book"/>
              </a:rPr>
              <a:t>Major or degree type:</a:t>
            </a:r>
            <a:endParaRPr lang="en-US"/>
          </a:p>
          <a:p>
            <a:pPr lvl="2">
              <a:spcBef>
                <a:spcPts val="0"/>
              </a:spcBef>
            </a:pPr>
            <a:r>
              <a:rPr lang="en-US">
                <a:latin typeface="ITC Franklin Gothic Std Book"/>
              </a:rPr>
              <a:t>"Some college"</a:t>
            </a:r>
            <a:endParaRPr lang="en-US"/>
          </a:p>
          <a:p>
            <a:pPr lvl="2">
              <a:spcBef>
                <a:spcPts val="0"/>
              </a:spcBef>
            </a:pPr>
            <a:r>
              <a:rPr lang="en-US">
                <a:latin typeface="ITC Franklin Gothic Std Book"/>
              </a:rPr>
              <a:t>"Coursework"</a:t>
            </a:r>
            <a:endParaRPr lang="en-US"/>
          </a:p>
          <a:p>
            <a:pPr marL="742950" indent="-285750">
              <a:spcBef>
                <a:spcPts val="0"/>
              </a:spcBef>
              <a:buChar char="–"/>
            </a:pPr>
            <a:endParaRPr lang="en-US"/>
          </a:p>
          <a:p>
            <a:endParaRPr lang="en-US"/>
          </a:p>
        </p:txBody>
      </p:sp>
      <p:sp>
        <p:nvSpPr>
          <p:cNvPr id="10" name="Title 1">
            <a:extLst>
              <a:ext uri="{FF2B5EF4-FFF2-40B4-BE49-F238E27FC236}">
                <a16:creationId xmlns:a16="http://schemas.microsoft.com/office/drawing/2014/main" id="{B73F64F4-270A-4A53-9706-57A9DDFC1B22}"/>
              </a:ext>
            </a:extLst>
          </p:cNvPr>
          <p:cNvSpPr>
            <a:spLocks noGrp="1"/>
          </p:cNvSpPr>
          <p:nvPr>
            <p:ph type="title"/>
          </p:nvPr>
        </p:nvSpPr>
        <p:spPr>
          <a:xfrm>
            <a:off x="1" y="144401"/>
            <a:ext cx="12328988" cy="1143000"/>
          </a:xfrm>
        </p:spPr>
        <p:txBody>
          <a:bodyPr anchor="t"/>
          <a:lstStyle/>
          <a:p>
            <a:r>
              <a:rPr lang="en-US">
                <a:latin typeface="ITC Franklin Gothic Std Book"/>
              </a:rPr>
              <a:t>Finding A Probable STW: Education Level</a:t>
            </a:r>
            <a:endParaRPr lang="en-US"/>
          </a:p>
        </p:txBody>
      </p:sp>
    </p:spTree>
    <p:extLst>
      <p:ext uri="{BB962C8B-B14F-4D97-AF65-F5344CB8AC3E}">
        <p14:creationId xmlns:p14="http://schemas.microsoft.com/office/powerpoint/2010/main" val="8754631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66C581-B02B-4F47-955B-EDEE1C300973}"/>
              </a:ext>
            </a:extLst>
          </p:cNvPr>
          <p:cNvSpPr>
            <a:spLocks noGrp="1"/>
          </p:cNvSpPr>
          <p:nvPr>
            <p:ph type="sldNum" sz="quarter" idx="4"/>
          </p:nvPr>
        </p:nvSpPr>
        <p:spPr/>
        <p:txBody>
          <a:bodyPr/>
          <a:lstStyle/>
          <a:p>
            <a:fld id="{0F418C06-167A-E646-9EF6-18275B625F6B}" type="slidenum">
              <a:rPr lang="en-US" smtClean="0"/>
              <a:pPr/>
              <a:t>31</a:t>
            </a:fld>
            <a:endParaRPr lang="en-US"/>
          </a:p>
        </p:txBody>
      </p:sp>
      <p:sp>
        <p:nvSpPr>
          <p:cNvPr id="7" name="Content Placeholder 6">
            <a:extLst>
              <a:ext uri="{FF2B5EF4-FFF2-40B4-BE49-F238E27FC236}">
                <a16:creationId xmlns:a16="http://schemas.microsoft.com/office/drawing/2014/main" id="{205DC65C-B948-4AAD-A739-C4220B2C53B5}"/>
              </a:ext>
            </a:extLst>
          </p:cNvPr>
          <p:cNvSpPr>
            <a:spLocks noGrp="1"/>
          </p:cNvSpPr>
          <p:nvPr>
            <p:ph idx="1"/>
          </p:nvPr>
        </p:nvSpPr>
        <p:spPr>
          <a:xfrm>
            <a:off x="867138" y="1017824"/>
            <a:ext cx="9122244" cy="4422449"/>
          </a:xfrm>
        </p:spPr>
        <p:txBody>
          <a:bodyPr anchor="t"/>
          <a:lstStyle/>
          <a:p>
            <a:pPr marL="0" indent="0">
              <a:spcBef>
                <a:spcPts val="0"/>
              </a:spcBef>
              <a:buNone/>
            </a:pPr>
            <a:r>
              <a:rPr lang="en-US">
                <a:latin typeface="ITC Franklin Gothic Std Book"/>
              </a:rPr>
              <a:t>Cleaning </a:t>
            </a:r>
          </a:p>
          <a:p>
            <a:pPr lvl="1">
              <a:spcBef>
                <a:spcPts val="0"/>
              </a:spcBef>
            </a:pPr>
            <a:r>
              <a:rPr lang="en-US">
                <a:latin typeface="ITC Franklin Gothic Std Book"/>
              </a:rPr>
              <a:t>Institution:</a:t>
            </a:r>
          </a:p>
          <a:p>
            <a:pPr lvl="2">
              <a:spcBef>
                <a:spcPts val="0"/>
              </a:spcBef>
            </a:pPr>
            <a:r>
              <a:rPr lang="en-US">
                <a:latin typeface="ITC Franklin Gothic Std Book"/>
              </a:rPr>
              <a:t>High schools and military schools </a:t>
            </a:r>
            <a:endParaRPr lang="en-US"/>
          </a:p>
          <a:p>
            <a:pPr lvl="2">
              <a:spcBef>
                <a:spcPts val="0"/>
              </a:spcBef>
            </a:pPr>
            <a:r>
              <a:rPr lang="en-US">
                <a:latin typeface="ITC Franklin Gothic Std Book"/>
              </a:rPr>
              <a:t>Virginia community colleges </a:t>
            </a:r>
          </a:p>
          <a:p>
            <a:pPr lvl="2">
              <a:spcBef>
                <a:spcPts val="0"/>
              </a:spcBef>
            </a:pPr>
            <a:r>
              <a:rPr lang="en-US">
                <a:latin typeface="ITC Franklin Gothic Std Book"/>
              </a:rPr>
              <a:t>Technical and vocational schools</a:t>
            </a:r>
          </a:p>
          <a:p>
            <a:pPr lvl="1">
              <a:spcBef>
                <a:spcPts val="0"/>
              </a:spcBef>
            </a:pPr>
            <a:r>
              <a:rPr lang="en-US">
                <a:latin typeface="ITC Franklin Gothic Std Book"/>
              </a:rPr>
              <a:t>Degree type:</a:t>
            </a:r>
          </a:p>
          <a:p>
            <a:pPr lvl="2">
              <a:spcBef>
                <a:spcPts val="0"/>
              </a:spcBef>
            </a:pPr>
            <a:r>
              <a:rPr lang="en-US">
                <a:latin typeface="ITC Franklin Gothic Std Book"/>
              </a:rPr>
              <a:t>GED </a:t>
            </a:r>
          </a:p>
          <a:p>
            <a:pPr lvl="2">
              <a:spcBef>
                <a:spcPts val="0"/>
              </a:spcBef>
            </a:pPr>
            <a:r>
              <a:rPr lang="en-US">
                <a:latin typeface="ITC Franklin Gothic Std Book"/>
              </a:rPr>
              <a:t>Associates of multiple kinds</a:t>
            </a:r>
          </a:p>
          <a:p>
            <a:pPr lvl="1">
              <a:spcBef>
                <a:spcPts val="0"/>
              </a:spcBef>
            </a:pPr>
            <a:r>
              <a:rPr lang="en-US">
                <a:latin typeface="ITC Franklin Gothic Std Book"/>
              </a:rPr>
              <a:t>Major or degree type:</a:t>
            </a:r>
            <a:endParaRPr lang="en-US"/>
          </a:p>
          <a:p>
            <a:pPr lvl="2">
              <a:spcBef>
                <a:spcPts val="0"/>
              </a:spcBef>
            </a:pPr>
            <a:r>
              <a:rPr lang="en-US">
                <a:latin typeface="ITC Franklin Gothic Std Book"/>
              </a:rPr>
              <a:t>"Some college"</a:t>
            </a:r>
            <a:endParaRPr lang="en-US"/>
          </a:p>
          <a:p>
            <a:pPr lvl="2">
              <a:spcBef>
                <a:spcPts val="0"/>
              </a:spcBef>
            </a:pPr>
            <a:r>
              <a:rPr lang="en-US">
                <a:latin typeface="ITC Franklin Gothic Std Book"/>
              </a:rPr>
              <a:t>"Coursework"</a:t>
            </a:r>
            <a:endParaRPr lang="en-US"/>
          </a:p>
          <a:p>
            <a:pPr marL="742950" indent="-285750">
              <a:spcBef>
                <a:spcPts val="0"/>
              </a:spcBef>
              <a:buChar char="–"/>
            </a:pPr>
            <a:endParaRPr lang="en-US"/>
          </a:p>
          <a:p>
            <a:endParaRPr lang="en-US"/>
          </a:p>
        </p:txBody>
      </p:sp>
      <p:sp>
        <p:nvSpPr>
          <p:cNvPr id="8" name="TextBox 7">
            <a:extLst>
              <a:ext uri="{FF2B5EF4-FFF2-40B4-BE49-F238E27FC236}">
                <a16:creationId xmlns:a16="http://schemas.microsoft.com/office/drawing/2014/main" id="{BFA4938E-4E8A-481E-BD09-0A0061E6A8C8}"/>
              </a:ext>
            </a:extLst>
          </p:cNvPr>
          <p:cNvSpPr txBox="1"/>
          <p:nvPr/>
        </p:nvSpPr>
        <p:spPr>
          <a:xfrm>
            <a:off x="7138148" y="2579007"/>
            <a:ext cx="371837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solidFill>
                  <a:srgbClr val="233E50"/>
                </a:solidFill>
                <a:latin typeface="ITC Franklin Gothic Std Book"/>
              </a:rPr>
              <a:t>Increased maximum</a:t>
            </a:r>
          </a:p>
          <a:p>
            <a:pPr algn="ctr"/>
            <a:r>
              <a:rPr lang="en-US" sz="3200" dirty="0">
                <a:solidFill>
                  <a:srgbClr val="233E50"/>
                </a:solidFill>
                <a:latin typeface="ITC Franklin Gothic Std Book"/>
              </a:rPr>
              <a:t>education</a:t>
            </a:r>
            <a:r>
              <a:rPr lang="en-US" sz="3200" dirty="0">
                <a:solidFill>
                  <a:srgbClr val="233E50"/>
                </a:solidFill>
                <a:latin typeface="ITC Franklin Gothic Std Book" panose="020B0504030503020204" pitchFamily="34" charset="0"/>
              </a:rPr>
              <a:t> </a:t>
            </a:r>
            <a:r>
              <a:rPr lang="en-US" sz="3200" dirty="0">
                <a:solidFill>
                  <a:srgbClr val="233E50"/>
                </a:solidFill>
                <a:latin typeface="ITC Franklin Gothic Std Book"/>
              </a:rPr>
              <a:t>level by 11% to 79%</a:t>
            </a:r>
            <a:endParaRPr lang="en-US" sz="3200" dirty="0">
              <a:solidFill>
                <a:srgbClr val="233E50"/>
              </a:solidFill>
              <a:latin typeface="ITC Franklin Gothic Std Book" panose="020B0504030503020204" pitchFamily="34" charset="0"/>
            </a:endParaRPr>
          </a:p>
        </p:txBody>
      </p:sp>
      <p:sp>
        <p:nvSpPr>
          <p:cNvPr id="9" name="Title 1">
            <a:extLst>
              <a:ext uri="{FF2B5EF4-FFF2-40B4-BE49-F238E27FC236}">
                <a16:creationId xmlns:a16="http://schemas.microsoft.com/office/drawing/2014/main" id="{B73F64F4-270A-4A53-9706-57A9DDFC1B22}"/>
              </a:ext>
            </a:extLst>
          </p:cNvPr>
          <p:cNvSpPr>
            <a:spLocks noGrp="1"/>
          </p:cNvSpPr>
          <p:nvPr>
            <p:ph type="title"/>
          </p:nvPr>
        </p:nvSpPr>
        <p:spPr>
          <a:xfrm>
            <a:off x="1" y="144401"/>
            <a:ext cx="12328988" cy="1143000"/>
          </a:xfrm>
        </p:spPr>
        <p:txBody>
          <a:bodyPr anchor="t"/>
          <a:lstStyle/>
          <a:p>
            <a:r>
              <a:rPr lang="en-US">
                <a:latin typeface="ITC Franklin Gothic Std Book"/>
              </a:rPr>
              <a:t>Finding A Probable STW: Education Level</a:t>
            </a:r>
            <a:endParaRPr lang="en-US"/>
          </a:p>
        </p:txBody>
      </p:sp>
    </p:spTree>
    <p:extLst>
      <p:ext uri="{BB962C8B-B14F-4D97-AF65-F5344CB8AC3E}">
        <p14:creationId xmlns:p14="http://schemas.microsoft.com/office/powerpoint/2010/main" val="30566626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F427AD-FD6D-40C2-9455-EC88D47CEA6E}"/>
              </a:ext>
            </a:extLst>
          </p:cNvPr>
          <p:cNvSpPr>
            <a:spLocks noGrp="1"/>
          </p:cNvSpPr>
          <p:nvPr>
            <p:ph idx="1"/>
          </p:nvPr>
        </p:nvSpPr>
        <p:spPr>
          <a:xfrm>
            <a:off x="867138" y="1017824"/>
            <a:ext cx="6582245" cy="4422449"/>
          </a:xfrm>
        </p:spPr>
        <p:txBody>
          <a:bodyPr anchor="t"/>
          <a:lstStyle/>
          <a:p>
            <a:pPr>
              <a:spcBef>
                <a:spcPts val="0"/>
              </a:spcBef>
            </a:pPr>
            <a:r>
              <a:rPr lang="en-US">
                <a:solidFill>
                  <a:srgbClr val="233E50"/>
                </a:solidFill>
                <a:latin typeface="ITC Franklin Gothic Std Book"/>
              </a:rPr>
              <a:t>Education threshold:</a:t>
            </a:r>
            <a:endParaRPr lang="en-US">
              <a:latin typeface="ITC Franklin Gothic Std Book"/>
            </a:endParaRPr>
          </a:p>
          <a:p>
            <a:pPr marL="857250" lvl="1" indent="-457200">
              <a:spcBef>
                <a:spcPts val="0"/>
              </a:spcBef>
              <a:buFont typeface="Arial,Sans-Serif"/>
            </a:pPr>
            <a:r>
              <a:rPr lang="en-US">
                <a:solidFill>
                  <a:srgbClr val="233E50"/>
                </a:solidFill>
                <a:latin typeface="ITC Franklin Gothic Std Book"/>
              </a:rPr>
              <a:t>Less than an Associate's</a:t>
            </a:r>
            <a:endParaRPr lang="en-US">
              <a:latin typeface="ITC Franklin Gothic Std Book"/>
            </a:endParaRPr>
          </a:p>
          <a:p>
            <a:pPr marL="857250" lvl="1" indent="-457200">
              <a:spcBef>
                <a:spcPts val="0"/>
              </a:spcBef>
              <a:buFont typeface="Arial,Sans-Serif"/>
            </a:pPr>
            <a:r>
              <a:rPr lang="en-US">
                <a:solidFill>
                  <a:srgbClr val="233E50"/>
                </a:solidFill>
                <a:latin typeface="ITC Franklin Gothic Std Book"/>
              </a:rPr>
              <a:t>No education listed</a:t>
            </a:r>
            <a:endParaRPr lang="en-US">
              <a:latin typeface="ITC Franklin Gothic Std Book"/>
            </a:endParaRPr>
          </a:p>
          <a:p>
            <a:pPr marL="857250" lvl="1" indent="-457200">
              <a:spcBef>
                <a:spcPts val="0"/>
              </a:spcBef>
              <a:buFont typeface="Arial,Sans-Serif"/>
            </a:pPr>
            <a:r>
              <a:rPr lang="en-US">
                <a:solidFill>
                  <a:srgbClr val="233E50"/>
                </a:solidFill>
                <a:latin typeface="ITC Franklin Gothic Std Book"/>
              </a:rPr>
              <a:t>Some college excluded</a:t>
            </a:r>
            <a:endParaRPr lang="en-US">
              <a:latin typeface="ITC Franklin Gothic Std Book"/>
            </a:endParaRPr>
          </a:p>
          <a:p>
            <a:pPr marL="857250" lvl="1" indent="-457200">
              <a:spcBef>
                <a:spcPts val="0"/>
              </a:spcBef>
              <a:buFont typeface="Arial,Sans-Serif"/>
              <a:buChar char="–"/>
            </a:pPr>
            <a:endParaRPr lang="en-US">
              <a:solidFill>
                <a:srgbClr val="233E50"/>
              </a:solidFill>
            </a:endParaRPr>
          </a:p>
          <a:p>
            <a:pPr>
              <a:spcBef>
                <a:spcPts val="0"/>
              </a:spcBef>
            </a:pPr>
            <a:r>
              <a:rPr lang="en-US">
                <a:solidFill>
                  <a:srgbClr val="233E50"/>
                </a:solidFill>
                <a:latin typeface="ITC Franklin Gothic Std Book"/>
              </a:rPr>
              <a:t>New variable: "Has Bachelor's"</a:t>
            </a:r>
            <a:endParaRPr lang="en-US">
              <a:solidFill>
                <a:srgbClr val="233E50"/>
              </a:solidFill>
            </a:endParaRPr>
          </a:p>
          <a:p>
            <a:endParaRPr lang="en-US"/>
          </a:p>
        </p:txBody>
      </p:sp>
      <p:sp>
        <p:nvSpPr>
          <p:cNvPr id="4" name="Slide Number Placeholder 3">
            <a:extLst>
              <a:ext uri="{FF2B5EF4-FFF2-40B4-BE49-F238E27FC236}">
                <a16:creationId xmlns:a16="http://schemas.microsoft.com/office/drawing/2014/main" id="{D666C581-B02B-4F47-955B-EDEE1C300973}"/>
              </a:ext>
            </a:extLst>
          </p:cNvPr>
          <p:cNvSpPr>
            <a:spLocks noGrp="1"/>
          </p:cNvSpPr>
          <p:nvPr>
            <p:ph type="sldNum" sz="quarter" idx="4"/>
          </p:nvPr>
        </p:nvSpPr>
        <p:spPr/>
        <p:txBody>
          <a:bodyPr/>
          <a:lstStyle/>
          <a:p>
            <a:fld id="{0F418C06-167A-E646-9EF6-18275B625F6B}" type="slidenum">
              <a:rPr lang="en-US" smtClean="0"/>
              <a:pPr/>
              <a:t>32</a:t>
            </a:fld>
            <a:endParaRPr lang="en-US"/>
          </a:p>
        </p:txBody>
      </p:sp>
      <p:sp>
        <p:nvSpPr>
          <p:cNvPr id="6" name="Title 1">
            <a:extLst>
              <a:ext uri="{FF2B5EF4-FFF2-40B4-BE49-F238E27FC236}">
                <a16:creationId xmlns:a16="http://schemas.microsoft.com/office/drawing/2014/main" id="{B73F64F4-270A-4A53-9706-57A9DDFC1B22}"/>
              </a:ext>
            </a:extLst>
          </p:cNvPr>
          <p:cNvSpPr>
            <a:spLocks noGrp="1"/>
          </p:cNvSpPr>
          <p:nvPr>
            <p:ph type="title"/>
          </p:nvPr>
        </p:nvSpPr>
        <p:spPr>
          <a:xfrm>
            <a:off x="1" y="144401"/>
            <a:ext cx="12328988" cy="1143000"/>
          </a:xfrm>
        </p:spPr>
        <p:txBody>
          <a:bodyPr anchor="t"/>
          <a:lstStyle/>
          <a:p>
            <a:r>
              <a:rPr lang="en-US">
                <a:latin typeface="ITC Franklin Gothic Std Book"/>
              </a:rPr>
              <a:t>Finding A Probable STW: Education Level</a:t>
            </a:r>
            <a:endParaRPr lang="en-US"/>
          </a:p>
        </p:txBody>
      </p:sp>
    </p:spTree>
    <p:extLst>
      <p:ext uri="{BB962C8B-B14F-4D97-AF65-F5344CB8AC3E}">
        <p14:creationId xmlns:p14="http://schemas.microsoft.com/office/powerpoint/2010/main" val="375808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Identifying Plausible Candidates for STW: Critical Skills</a:t>
            </a:r>
            <a:br>
              <a:rPr lang="en-US"/>
            </a:br>
            <a:endParaRPr lang="en-US"/>
          </a:p>
        </p:txBody>
      </p:sp>
      <p:sp>
        <p:nvSpPr>
          <p:cNvPr id="3" name="Text Placeholder 2">
            <a:extLst>
              <a:ext uri="{FF2B5EF4-FFF2-40B4-BE49-F238E27FC236}">
                <a16:creationId xmlns:a16="http://schemas.microsoft.com/office/drawing/2014/main" id="{BF1B0DFE-A98B-4E4F-9143-9E939D3A625F}"/>
              </a:ext>
            </a:extLst>
          </p:cNvPr>
          <p:cNvSpPr>
            <a:spLocks noGrp="1"/>
          </p:cNvSpPr>
          <p:nvPr>
            <p:ph idx="1"/>
          </p:nvPr>
        </p:nvSpPr>
        <p:spPr/>
        <p:txBody>
          <a:bodyPr vert="horz" anchor="t"/>
          <a:lstStyle/>
          <a:p>
            <a:pPr marL="457200" indent="-457200">
              <a:spcBef>
                <a:spcPts val="0"/>
              </a:spcBef>
              <a:buAutoNum type="arabicPeriod"/>
            </a:pPr>
            <a:endParaRPr lang="en-US" sz="2400">
              <a:solidFill>
                <a:schemeClr val="tx1">
                  <a:lumMod val="75000"/>
                  <a:lumOff val="25000"/>
                </a:schemeClr>
              </a:solidFill>
              <a:latin typeface="ITC Franklin Gothic"/>
            </a:endParaRPr>
          </a:p>
          <a:p>
            <a:pPr>
              <a:spcBef>
                <a:spcPts val="0"/>
              </a:spcBef>
            </a:pPr>
            <a:endParaRPr lang="en-US" sz="2400">
              <a:solidFill>
                <a:schemeClr val="tx1">
                  <a:lumMod val="75000"/>
                  <a:lumOff val="25000"/>
                </a:schemeClr>
              </a:solidFill>
              <a:latin typeface="ITC Franklin Gothic"/>
            </a:endParaRPr>
          </a:p>
          <a:p>
            <a:pPr marL="457200" indent="-457200">
              <a:buAutoNum type="arabicPeriod"/>
            </a:pPr>
            <a:r>
              <a:rPr lang="en-US" sz="2400">
                <a:solidFill>
                  <a:schemeClr val="tx1">
                    <a:lumMod val="75000"/>
                    <a:lumOff val="25000"/>
                  </a:schemeClr>
                </a:solidFill>
                <a:latin typeface="ITC Franklin Gothic"/>
              </a:rPr>
              <a:t>Identify </a:t>
            </a:r>
            <a:r>
              <a:rPr lang="en-US" sz="2400" i="1">
                <a:solidFill>
                  <a:schemeClr val="tx1">
                    <a:lumMod val="75000"/>
                    <a:lumOff val="25000"/>
                  </a:schemeClr>
                </a:solidFill>
                <a:latin typeface="ITC Franklin Gothic"/>
              </a:rPr>
              <a:t>critical skills: </a:t>
            </a:r>
            <a:r>
              <a:rPr lang="en-US" sz="2400">
                <a:solidFill>
                  <a:schemeClr val="tx1">
                    <a:lumMod val="75000"/>
                    <a:lumOff val="25000"/>
                  </a:schemeClr>
                </a:solidFill>
                <a:latin typeface="ITC Franklin Gothic"/>
              </a:rPr>
              <a:t>hard skills in over 25% of  job ads</a:t>
            </a:r>
          </a:p>
          <a:p>
            <a:pPr marL="1200150" lvl="1" indent="-457200"/>
            <a:r>
              <a:rPr lang="en-US" sz="2000">
                <a:solidFill>
                  <a:schemeClr val="tx1">
                    <a:lumMod val="75000"/>
                    <a:lumOff val="25000"/>
                  </a:schemeClr>
                </a:solidFill>
                <a:latin typeface="ITC Franklin Gothic"/>
                <a:ea typeface="+mn-lt"/>
                <a:cs typeface="+mn-lt"/>
              </a:rPr>
              <a:t>Excluding extremely common hard skills, e.g. "Teaching"</a:t>
            </a:r>
            <a:endParaRPr lang="en-US" sz="2000">
              <a:solidFill>
                <a:schemeClr val="tx1">
                  <a:lumMod val="75000"/>
                  <a:lumOff val="25000"/>
                </a:schemeClr>
              </a:solidFill>
              <a:latin typeface="ITC Franklin Gothic"/>
              <a:cs typeface="Calibri"/>
            </a:endParaRPr>
          </a:p>
          <a:p>
            <a:pPr marL="457200" indent="-457200">
              <a:buFontTx/>
              <a:buAutoNum type="arabicPeriod"/>
            </a:pPr>
            <a:r>
              <a:rPr lang="en-US" sz="2400">
                <a:solidFill>
                  <a:schemeClr val="tx1">
                    <a:lumMod val="75000"/>
                    <a:lumOff val="25000"/>
                  </a:schemeClr>
                </a:solidFill>
                <a:latin typeface="ITC Franklin Gothic"/>
                <a:cs typeface="Calibri"/>
              </a:rPr>
              <a:t>Select resumes with at least one critical skill</a:t>
            </a:r>
          </a:p>
          <a:p>
            <a:endParaRPr lang="en-US" sz="2000">
              <a:solidFill>
                <a:schemeClr val="tx1">
                  <a:lumMod val="75000"/>
                  <a:lumOff val="25000"/>
                </a:schemeClr>
              </a:solidFill>
              <a:latin typeface="ITC Franklin Gothic"/>
            </a:endParaRPr>
          </a:p>
        </p:txBody>
      </p:sp>
      <p:sp>
        <p:nvSpPr>
          <p:cNvPr id="4" name="Slide Number Placeholder 3">
            <a:extLst>
              <a:ext uri="{FF2B5EF4-FFF2-40B4-BE49-F238E27FC236}">
                <a16:creationId xmlns:a16="http://schemas.microsoft.com/office/drawing/2014/main" id="{CE94AF77-5F6A-4C8A-8821-09B8B8E83559}"/>
              </a:ext>
            </a:extLst>
          </p:cNvPr>
          <p:cNvSpPr>
            <a:spLocks noGrp="1"/>
          </p:cNvSpPr>
          <p:nvPr>
            <p:ph type="sldNum" sz="quarter" idx="4"/>
          </p:nvPr>
        </p:nvSpPr>
        <p:spPr/>
        <p:txBody>
          <a:bodyPr/>
          <a:lstStyle/>
          <a:p>
            <a:fld id="{0F418C06-167A-E646-9EF6-18275B625F6B}" type="slidenum">
              <a:rPr lang="en-US" smtClean="0"/>
              <a:pPr/>
              <a:t>33</a:t>
            </a:fld>
            <a:endParaRPr lang="en-US"/>
          </a:p>
        </p:txBody>
      </p:sp>
    </p:spTree>
    <p:extLst>
      <p:ext uri="{BB962C8B-B14F-4D97-AF65-F5344CB8AC3E}">
        <p14:creationId xmlns:p14="http://schemas.microsoft.com/office/powerpoint/2010/main" val="2425551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Identifying Plausible Candidates for STW: Critical Skills</a:t>
            </a:r>
            <a:br>
              <a:rPr lang="en-US"/>
            </a:br>
            <a:endParaRPr lang="en-US"/>
          </a:p>
        </p:txBody>
      </p:sp>
      <p:sp>
        <p:nvSpPr>
          <p:cNvPr id="3" name="Text Placeholder 2">
            <a:extLst>
              <a:ext uri="{FF2B5EF4-FFF2-40B4-BE49-F238E27FC236}">
                <a16:creationId xmlns:a16="http://schemas.microsoft.com/office/drawing/2014/main" id="{BF1B0DFE-A98B-4E4F-9143-9E939D3A625F}"/>
              </a:ext>
            </a:extLst>
          </p:cNvPr>
          <p:cNvSpPr>
            <a:spLocks noGrp="1"/>
          </p:cNvSpPr>
          <p:nvPr>
            <p:ph idx="1"/>
          </p:nvPr>
        </p:nvSpPr>
        <p:spPr/>
        <p:txBody>
          <a:bodyPr vert="horz" anchor="t"/>
          <a:lstStyle/>
          <a:p>
            <a:pPr marL="457200" indent="-457200">
              <a:spcBef>
                <a:spcPts val="0"/>
              </a:spcBef>
              <a:buAutoNum type="arabicPeriod"/>
            </a:pPr>
            <a:endParaRPr lang="en-US" sz="2400">
              <a:solidFill>
                <a:schemeClr val="tx1">
                  <a:lumMod val="75000"/>
                  <a:lumOff val="25000"/>
                </a:schemeClr>
              </a:solidFill>
              <a:latin typeface="ITC Franklin Gothic"/>
            </a:endParaRPr>
          </a:p>
          <a:p>
            <a:pPr>
              <a:spcBef>
                <a:spcPts val="0"/>
              </a:spcBef>
            </a:pPr>
            <a:endParaRPr lang="en-US" sz="2400">
              <a:solidFill>
                <a:schemeClr val="tx1">
                  <a:lumMod val="75000"/>
                  <a:lumOff val="25000"/>
                </a:schemeClr>
              </a:solidFill>
              <a:latin typeface="ITC Franklin Gothic"/>
            </a:endParaRPr>
          </a:p>
          <a:p>
            <a:pPr marL="457200" indent="-457200">
              <a:buAutoNum type="arabicPeriod"/>
            </a:pPr>
            <a:r>
              <a:rPr lang="en-US" sz="2400">
                <a:solidFill>
                  <a:schemeClr val="tx1">
                    <a:lumMod val="75000"/>
                    <a:lumOff val="25000"/>
                  </a:schemeClr>
                </a:solidFill>
                <a:latin typeface="ITC Franklin Gothic"/>
              </a:rPr>
              <a:t>Identify </a:t>
            </a:r>
            <a:r>
              <a:rPr lang="en-US" sz="2400" i="1">
                <a:solidFill>
                  <a:schemeClr val="tx1">
                    <a:lumMod val="75000"/>
                    <a:lumOff val="25000"/>
                  </a:schemeClr>
                </a:solidFill>
                <a:latin typeface="ITC Franklin Gothic"/>
              </a:rPr>
              <a:t>critical skills: </a:t>
            </a:r>
            <a:r>
              <a:rPr lang="en-US" sz="2400">
                <a:solidFill>
                  <a:schemeClr val="tx1">
                    <a:lumMod val="75000"/>
                    <a:lumOff val="25000"/>
                  </a:schemeClr>
                </a:solidFill>
                <a:latin typeface="ITC Franklin Gothic"/>
              </a:rPr>
              <a:t>hard skills in over 25% of  job ads</a:t>
            </a:r>
          </a:p>
          <a:p>
            <a:pPr marL="1200150" lvl="1" indent="-457200"/>
            <a:r>
              <a:rPr lang="en-US" sz="2000">
                <a:solidFill>
                  <a:schemeClr val="tx1">
                    <a:lumMod val="75000"/>
                    <a:lumOff val="25000"/>
                  </a:schemeClr>
                </a:solidFill>
                <a:latin typeface="ITC Franklin Gothic"/>
                <a:ea typeface="+mn-lt"/>
                <a:cs typeface="+mn-lt"/>
              </a:rPr>
              <a:t>Excluding extremely common hard skills, e.g. "Teaching"</a:t>
            </a:r>
            <a:endParaRPr lang="en-US" sz="2000">
              <a:solidFill>
                <a:schemeClr val="tx1">
                  <a:lumMod val="75000"/>
                  <a:lumOff val="25000"/>
                </a:schemeClr>
              </a:solidFill>
              <a:latin typeface="ITC Franklin Gothic"/>
              <a:cs typeface="Calibri"/>
            </a:endParaRPr>
          </a:p>
          <a:p>
            <a:pPr marL="457200" indent="-457200">
              <a:buFontTx/>
              <a:buAutoNum type="arabicPeriod"/>
            </a:pPr>
            <a:r>
              <a:rPr lang="en-US" sz="2400">
                <a:solidFill>
                  <a:schemeClr val="tx1">
                    <a:lumMod val="75000"/>
                    <a:lumOff val="25000"/>
                  </a:schemeClr>
                </a:solidFill>
                <a:latin typeface="ITC Franklin Gothic"/>
                <a:cs typeface="Calibri"/>
              </a:rPr>
              <a:t>Select resumes with at least one critical skill</a:t>
            </a:r>
          </a:p>
          <a:p>
            <a:endParaRPr lang="en-US" sz="2400">
              <a:solidFill>
                <a:schemeClr val="tx1">
                  <a:lumMod val="75000"/>
                  <a:lumOff val="25000"/>
                </a:schemeClr>
              </a:solidFill>
              <a:latin typeface="ITC Franklin Gothic"/>
            </a:endParaRPr>
          </a:p>
          <a:p>
            <a:pPr marL="0" indent="0">
              <a:buNone/>
            </a:pPr>
            <a:r>
              <a:rPr lang="en-US" sz="2400">
                <a:solidFill>
                  <a:schemeClr val="tx1">
                    <a:lumMod val="75000"/>
                    <a:lumOff val="25000"/>
                  </a:schemeClr>
                </a:solidFill>
                <a:latin typeface="ITC Franklin Gothic"/>
              </a:rPr>
              <a:t>Critical Skills:</a:t>
            </a:r>
            <a:endParaRPr lang="en-US">
              <a:solidFill>
                <a:schemeClr val="tx1">
                  <a:lumMod val="75000"/>
                  <a:lumOff val="25000"/>
                </a:schemeClr>
              </a:solidFill>
              <a:latin typeface="ITC Franklin Gothic"/>
            </a:endParaRPr>
          </a:p>
          <a:p>
            <a:pPr marL="1200150" lvl="1" indent="-457200"/>
            <a:r>
              <a:rPr lang="en-US" sz="2000">
                <a:solidFill>
                  <a:schemeClr val="tx1">
                    <a:lumMod val="75000"/>
                    <a:lumOff val="25000"/>
                  </a:schemeClr>
                </a:solidFill>
                <a:latin typeface="ITC Franklin Gothic"/>
              </a:rPr>
              <a:t>Richmond: Critical Care, Advanced Cardiac Life Support, Patient Care, and Neonatal Intensive Care Unit </a:t>
            </a:r>
          </a:p>
          <a:p>
            <a:pPr marL="1200150" lvl="1" indent="-457200"/>
            <a:r>
              <a:rPr lang="en-US" sz="2000">
                <a:solidFill>
                  <a:schemeClr val="tx1">
                    <a:lumMod val="75000"/>
                    <a:lumOff val="25000"/>
                  </a:schemeClr>
                </a:solidFill>
                <a:latin typeface="ITC Franklin Gothic"/>
              </a:rPr>
              <a:t>Blacksburg: Critical Care, Advanced Cardiac Life Support, Patient Care</a:t>
            </a:r>
          </a:p>
        </p:txBody>
      </p:sp>
      <p:sp>
        <p:nvSpPr>
          <p:cNvPr id="4" name="Slide Number Placeholder 3">
            <a:extLst>
              <a:ext uri="{FF2B5EF4-FFF2-40B4-BE49-F238E27FC236}">
                <a16:creationId xmlns:a16="http://schemas.microsoft.com/office/drawing/2014/main" id="{CE94AF77-5F6A-4C8A-8821-09B8B8E83559}"/>
              </a:ext>
            </a:extLst>
          </p:cNvPr>
          <p:cNvSpPr>
            <a:spLocks noGrp="1"/>
          </p:cNvSpPr>
          <p:nvPr>
            <p:ph type="sldNum" sz="quarter" idx="4"/>
          </p:nvPr>
        </p:nvSpPr>
        <p:spPr/>
        <p:txBody>
          <a:bodyPr/>
          <a:lstStyle/>
          <a:p>
            <a:fld id="{0F418C06-167A-E646-9EF6-18275B625F6B}" type="slidenum">
              <a:rPr lang="en-US" smtClean="0"/>
              <a:pPr/>
              <a:t>34</a:t>
            </a:fld>
            <a:endParaRPr lang="en-US"/>
          </a:p>
        </p:txBody>
      </p:sp>
    </p:spTree>
    <p:extLst>
      <p:ext uri="{BB962C8B-B14F-4D97-AF65-F5344CB8AC3E}">
        <p14:creationId xmlns:p14="http://schemas.microsoft.com/office/powerpoint/2010/main" val="36741944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solidFill>
                  <a:srgbClr val="E36C09"/>
                </a:solidFill>
                <a:latin typeface="Calibri"/>
                <a:cs typeface="Calibri"/>
              </a:rPr>
              <a:t>Ads for Critical Care Nurses in Richmond and Blacksburg</a:t>
            </a:r>
            <a:br>
              <a:rPr lang="en-US">
                <a:solidFill>
                  <a:srgbClr val="E36C09"/>
                </a:solidFill>
                <a:latin typeface="Calibri"/>
                <a:cs typeface="Calibri"/>
              </a:rPr>
            </a:br>
            <a:endParaRPr lang="en-US"/>
          </a:p>
        </p:txBody>
      </p:sp>
      <p:sp>
        <p:nvSpPr>
          <p:cNvPr id="11" name="Rectangle 10">
            <a:extLst>
              <a:ext uri="{FF2B5EF4-FFF2-40B4-BE49-F238E27FC236}">
                <a16:creationId xmlns:a16="http://schemas.microsoft.com/office/drawing/2014/main" id="{A614EAF5-B350-4045-8E3C-E1D843443529}"/>
              </a:ext>
            </a:extLst>
          </p:cNvPr>
          <p:cNvSpPr/>
          <p:nvPr/>
        </p:nvSpPr>
        <p:spPr>
          <a:xfrm>
            <a:off x="1893002" y="3646173"/>
            <a:ext cx="3738880" cy="82296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cs typeface="Calibri"/>
              </a:rPr>
              <a:t>All Richmond </a:t>
            </a:r>
          </a:p>
          <a:p>
            <a:pPr algn="ctr"/>
            <a:r>
              <a:rPr lang="en-US" sz="1600" dirty="0">
                <a:cs typeface="Calibri"/>
              </a:rPr>
              <a:t>resumes: </a:t>
            </a:r>
          </a:p>
          <a:p>
            <a:pPr algn="ctr"/>
            <a:r>
              <a:rPr lang="en-US" sz="1600" dirty="0">
                <a:cs typeface="Calibri"/>
              </a:rPr>
              <a:t>91,885</a:t>
            </a:r>
            <a:endParaRPr lang="en-US" sz="1600" dirty="0"/>
          </a:p>
        </p:txBody>
      </p:sp>
      <p:sp>
        <p:nvSpPr>
          <p:cNvPr id="12" name="Rectangle 11">
            <a:extLst>
              <a:ext uri="{FF2B5EF4-FFF2-40B4-BE49-F238E27FC236}">
                <a16:creationId xmlns:a16="http://schemas.microsoft.com/office/drawing/2014/main" id="{41DB83FC-2C67-42BD-A5FC-7434DA21C1EA}"/>
              </a:ext>
            </a:extLst>
          </p:cNvPr>
          <p:cNvSpPr/>
          <p:nvPr/>
        </p:nvSpPr>
        <p:spPr>
          <a:xfrm>
            <a:off x="6580296" y="3646173"/>
            <a:ext cx="3468479" cy="82296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All Blacksburg-Christiansburg-Radford resumes: </a:t>
            </a:r>
          </a:p>
          <a:p>
            <a:pPr algn="ctr"/>
            <a:r>
              <a:rPr lang="en-US" sz="1600">
                <a:cs typeface="Calibri"/>
              </a:rPr>
              <a:t>10,423</a:t>
            </a:r>
            <a:endParaRPr lang="en-US" sz="1600"/>
          </a:p>
        </p:txBody>
      </p:sp>
      <p:sp>
        <p:nvSpPr>
          <p:cNvPr id="13" name="Rectangle 12">
            <a:extLst>
              <a:ext uri="{FF2B5EF4-FFF2-40B4-BE49-F238E27FC236}">
                <a16:creationId xmlns:a16="http://schemas.microsoft.com/office/drawing/2014/main" id="{6AE1669D-EBB4-4784-A161-22B40BFE28C8}"/>
              </a:ext>
            </a:extLst>
          </p:cNvPr>
          <p:cNvSpPr/>
          <p:nvPr/>
        </p:nvSpPr>
        <p:spPr>
          <a:xfrm>
            <a:off x="2482282" y="1798857"/>
            <a:ext cx="2560320" cy="999961"/>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candidates in Richmond:</a:t>
            </a:r>
          </a:p>
          <a:p>
            <a:pPr algn="ctr"/>
            <a:r>
              <a:rPr lang="en-US" sz="1600">
                <a:cs typeface="Calibri"/>
              </a:rPr>
              <a:t> 3,150</a:t>
            </a:r>
            <a:endParaRPr lang="en-US" sz="1600"/>
          </a:p>
        </p:txBody>
      </p:sp>
      <p:sp>
        <p:nvSpPr>
          <p:cNvPr id="14" name="Rectangle 13">
            <a:extLst>
              <a:ext uri="{FF2B5EF4-FFF2-40B4-BE49-F238E27FC236}">
                <a16:creationId xmlns:a16="http://schemas.microsoft.com/office/drawing/2014/main" id="{AA25AEC0-77D0-439D-BF15-153523FEFC78}"/>
              </a:ext>
            </a:extLst>
          </p:cNvPr>
          <p:cNvSpPr/>
          <p:nvPr/>
        </p:nvSpPr>
        <p:spPr>
          <a:xfrm>
            <a:off x="7153843" y="1714114"/>
            <a:ext cx="2321384" cy="998469"/>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candidates in Blacksburg: </a:t>
            </a:r>
          </a:p>
          <a:p>
            <a:pPr algn="ctr"/>
            <a:r>
              <a:rPr lang="en-US" sz="1600">
                <a:cs typeface="Calibri"/>
              </a:rPr>
              <a:t>266</a:t>
            </a:r>
          </a:p>
        </p:txBody>
      </p:sp>
      <p:sp>
        <p:nvSpPr>
          <p:cNvPr id="18" name="Arrow: Up 17">
            <a:extLst>
              <a:ext uri="{FF2B5EF4-FFF2-40B4-BE49-F238E27FC236}">
                <a16:creationId xmlns:a16="http://schemas.microsoft.com/office/drawing/2014/main" id="{658CD4A6-A6A3-4FC0-B540-65A47E55B3DA}"/>
              </a:ext>
            </a:extLst>
          </p:cNvPr>
          <p:cNvSpPr/>
          <p:nvPr/>
        </p:nvSpPr>
        <p:spPr>
          <a:xfrm>
            <a:off x="3652206" y="2905442"/>
            <a:ext cx="220472" cy="561848"/>
          </a:xfrm>
          <a:prstGeom prst="up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Arrow: Up 18">
            <a:extLst>
              <a:ext uri="{FF2B5EF4-FFF2-40B4-BE49-F238E27FC236}">
                <a16:creationId xmlns:a16="http://schemas.microsoft.com/office/drawing/2014/main" id="{4491D16D-685D-48D0-BE76-97FBEB9AECA1}"/>
              </a:ext>
            </a:extLst>
          </p:cNvPr>
          <p:cNvSpPr/>
          <p:nvPr/>
        </p:nvSpPr>
        <p:spPr>
          <a:xfrm>
            <a:off x="8204299" y="2905442"/>
            <a:ext cx="220472" cy="551688"/>
          </a:xfrm>
          <a:prstGeom prst="up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96869F76-C463-471F-8BB1-577887E2AB4D}"/>
              </a:ext>
            </a:extLst>
          </p:cNvPr>
          <p:cNvSpPr txBox="1"/>
          <p:nvPr/>
        </p:nvSpPr>
        <p:spPr>
          <a:xfrm>
            <a:off x="774078" y="3122611"/>
            <a:ext cx="2526510"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Has one or more core CCN skill</a:t>
            </a:r>
            <a:endParaRPr lang="en-US">
              <a:cs typeface="Calibri"/>
            </a:endParaRPr>
          </a:p>
        </p:txBody>
      </p:sp>
      <p:sp>
        <p:nvSpPr>
          <p:cNvPr id="21" name="Rectangle 20">
            <a:extLst>
              <a:ext uri="{FF2B5EF4-FFF2-40B4-BE49-F238E27FC236}">
                <a16:creationId xmlns:a16="http://schemas.microsoft.com/office/drawing/2014/main" id="{15DB21B3-B9E7-4604-A7AC-13AA990917E1}"/>
              </a:ext>
            </a:extLst>
          </p:cNvPr>
          <p:cNvSpPr/>
          <p:nvPr/>
        </p:nvSpPr>
        <p:spPr>
          <a:xfrm>
            <a:off x="8630911" y="3015188"/>
            <a:ext cx="2835728" cy="41520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i="1">
                <a:solidFill>
                  <a:schemeClr val="tx1"/>
                </a:solidFill>
                <a:cs typeface="Calibri"/>
              </a:rPr>
              <a:t>Has one or more core CCN skill</a:t>
            </a:r>
          </a:p>
        </p:txBody>
      </p:sp>
      <p:sp>
        <p:nvSpPr>
          <p:cNvPr id="8" name="TextBox 7">
            <a:extLst>
              <a:ext uri="{FF2B5EF4-FFF2-40B4-BE49-F238E27FC236}">
                <a16:creationId xmlns:a16="http://schemas.microsoft.com/office/drawing/2014/main" id="{A54A008C-0806-4979-B96D-C087F0F2A5F2}"/>
              </a:ext>
            </a:extLst>
          </p:cNvPr>
          <p:cNvSpPr txBox="1"/>
          <p:nvPr/>
        </p:nvSpPr>
        <p:spPr>
          <a:xfrm>
            <a:off x="-876" y="6232891"/>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t>22</a:t>
            </a:r>
          </a:p>
        </p:txBody>
      </p:sp>
      <p:sp>
        <p:nvSpPr>
          <p:cNvPr id="22" name="Rectangle 21">
            <a:extLst>
              <a:ext uri="{FF2B5EF4-FFF2-40B4-BE49-F238E27FC236}">
                <a16:creationId xmlns:a16="http://schemas.microsoft.com/office/drawing/2014/main" id="{41DB83FC-2C67-42BD-A5FC-7434DA21C1EA}"/>
              </a:ext>
            </a:extLst>
          </p:cNvPr>
          <p:cNvSpPr/>
          <p:nvPr/>
        </p:nvSpPr>
        <p:spPr>
          <a:xfrm>
            <a:off x="1334738" y="5069494"/>
            <a:ext cx="9522525" cy="676081"/>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All Resumes with no job activity in 2018: </a:t>
            </a:r>
          </a:p>
          <a:p>
            <a:pPr algn="ctr"/>
            <a:r>
              <a:rPr lang="en-US" sz="1600">
                <a:cs typeface="Calibri"/>
              </a:rPr>
              <a:t>XX</a:t>
            </a:r>
            <a:endParaRPr lang="en-US" sz="1600"/>
          </a:p>
        </p:txBody>
      </p:sp>
    </p:spTree>
    <p:extLst>
      <p:ext uri="{BB962C8B-B14F-4D97-AF65-F5344CB8AC3E}">
        <p14:creationId xmlns:p14="http://schemas.microsoft.com/office/powerpoint/2010/main" val="4134779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257C9E-392E-416E-9FDD-978A02F97496}"/>
              </a:ext>
            </a:extLst>
          </p:cNvPr>
          <p:cNvSpPr/>
          <p:nvPr/>
        </p:nvSpPr>
        <p:spPr>
          <a:xfrm>
            <a:off x="822960" y="1143000"/>
            <a:ext cx="9794240" cy="508000"/>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solidFill>
                  <a:srgbClr val="A5A5A5"/>
                </a:solidFill>
                <a:cs typeface="Calibri"/>
              </a:rPr>
              <a:t>All Virginia job ads, 2016-2017: 1,486,697</a:t>
            </a:r>
            <a:endParaRPr lang="en-US">
              <a:solidFill>
                <a:srgbClr val="A5A5A5"/>
              </a:solidFill>
            </a:endParaRPr>
          </a:p>
        </p:txBody>
      </p:sp>
      <p:sp>
        <p:nvSpPr>
          <p:cNvPr id="11" name="Rectangle 10">
            <a:extLst>
              <a:ext uri="{FF2B5EF4-FFF2-40B4-BE49-F238E27FC236}">
                <a16:creationId xmlns:a16="http://schemas.microsoft.com/office/drawing/2014/main" id="{A614EAF5-B350-4045-8E3C-E1D843443529}"/>
              </a:ext>
            </a:extLst>
          </p:cNvPr>
          <p:cNvSpPr/>
          <p:nvPr/>
        </p:nvSpPr>
        <p:spPr>
          <a:xfrm>
            <a:off x="1517650" y="5678170"/>
            <a:ext cx="3738880" cy="82296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All Richmond resumes: 91,885</a:t>
            </a:r>
            <a:endParaRPr lang="en-US" sz="1600"/>
          </a:p>
        </p:txBody>
      </p:sp>
      <p:sp>
        <p:nvSpPr>
          <p:cNvPr id="12" name="Rectangle 11">
            <a:extLst>
              <a:ext uri="{FF2B5EF4-FFF2-40B4-BE49-F238E27FC236}">
                <a16:creationId xmlns:a16="http://schemas.microsoft.com/office/drawing/2014/main" id="{41DB83FC-2C67-42BD-A5FC-7434DA21C1EA}"/>
              </a:ext>
            </a:extLst>
          </p:cNvPr>
          <p:cNvSpPr/>
          <p:nvPr/>
        </p:nvSpPr>
        <p:spPr>
          <a:xfrm>
            <a:off x="7482205" y="5699124"/>
            <a:ext cx="2367280" cy="82296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All Blacksburg-Christiansburg-Radford resumes: 10,423</a:t>
            </a:r>
            <a:endParaRPr lang="en-US" sz="1600"/>
          </a:p>
        </p:txBody>
      </p:sp>
      <p:sp>
        <p:nvSpPr>
          <p:cNvPr id="13" name="Rectangle 12">
            <a:extLst>
              <a:ext uri="{FF2B5EF4-FFF2-40B4-BE49-F238E27FC236}">
                <a16:creationId xmlns:a16="http://schemas.microsoft.com/office/drawing/2014/main" id="{6AE1669D-EBB4-4784-A161-22B40BFE28C8}"/>
              </a:ext>
            </a:extLst>
          </p:cNvPr>
          <p:cNvSpPr/>
          <p:nvPr/>
        </p:nvSpPr>
        <p:spPr>
          <a:xfrm>
            <a:off x="2106168" y="4226560"/>
            <a:ext cx="2560320" cy="69088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cs typeface="Calibri"/>
              </a:rPr>
              <a:t>Critical Care Nurse candidates in Richmond: 3,150</a:t>
            </a:r>
            <a:endParaRPr lang="en-US" sz="1400"/>
          </a:p>
        </p:txBody>
      </p:sp>
      <p:sp>
        <p:nvSpPr>
          <p:cNvPr id="14" name="Rectangle 13">
            <a:extLst>
              <a:ext uri="{FF2B5EF4-FFF2-40B4-BE49-F238E27FC236}">
                <a16:creationId xmlns:a16="http://schemas.microsoft.com/office/drawing/2014/main" id="{AA25AEC0-77D0-439D-BF15-153523FEFC78}"/>
              </a:ext>
            </a:extLst>
          </p:cNvPr>
          <p:cNvSpPr/>
          <p:nvPr/>
        </p:nvSpPr>
        <p:spPr>
          <a:xfrm>
            <a:off x="7554069" y="4273616"/>
            <a:ext cx="2321384" cy="68072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cs typeface="Calibri"/>
              </a:rPr>
              <a:t>Critical Care Nurse candidates in Blacksburg: 266</a:t>
            </a:r>
          </a:p>
        </p:txBody>
      </p:sp>
      <p:sp>
        <p:nvSpPr>
          <p:cNvPr id="18" name="Arrow: Up 17">
            <a:extLst>
              <a:ext uri="{FF2B5EF4-FFF2-40B4-BE49-F238E27FC236}">
                <a16:creationId xmlns:a16="http://schemas.microsoft.com/office/drawing/2014/main" id="{658CD4A6-A6A3-4FC0-B540-65A47E55B3DA}"/>
              </a:ext>
            </a:extLst>
          </p:cNvPr>
          <p:cNvSpPr/>
          <p:nvPr/>
        </p:nvSpPr>
        <p:spPr>
          <a:xfrm>
            <a:off x="3200019" y="5051170"/>
            <a:ext cx="220472" cy="561848"/>
          </a:xfrm>
          <a:prstGeom prst="up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Arrow: Up 18">
            <a:extLst>
              <a:ext uri="{FF2B5EF4-FFF2-40B4-BE49-F238E27FC236}">
                <a16:creationId xmlns:a16="http://schemas.microsoft.com/office/drawing/2014/main" id="{4491D16D-685D-48D0-BE76-97FBEB9AECA1}"/>
              </a:ext>
            </a:extLst>
          </p:cNvPr>
          <p:cNvSpPr/>
          <p:nvPr/>
        </p:nvSpPr>
        <p:spPr>
          <a:xfrm>
            <a:off x="8524494" y="5041646"/>
            <a:ext cx="220472" cy="551688"/>
          </a:xfrm>
          <a:prstGeom prst="up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96869F76-C463-471F-8BB1-577887E2AB4D}"/>
              </a:ext>
            </a:extLst>
          </p:cNvPr>
          <p:cNvSpPr txBox="1"/>
          <p:nvPr/>
        </p:nvSpPr>
        <p:spPr>
          <a:xfrm>
            <a:off x="684140" y="5252084"/>
            <a:ext cx="2526510"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Has one or more core CCN skill</a:t>
            </a:r>
            <a:endParaRPr lang="en-US">
              <a:cs typeface="Calibri"/>
            </a:endParaRPr>
          </a:p>
        </p:txBody>
      </p:sp>
      <p:sp>
        <p:nvSpPr>
          <p:cNvPr id="21" name="Rectangle 20">
            <a:extLst>
              <a:ext uri="{FF2B5EF4-FFF2-40B4-BE49-F238E27FC236}">
                <a16:creationId xmlns:a16="http://schemas.microsoft.com/office/drawing/2014/main" id="{15DB21B3-B9E7-4604-A7AC-13AA990917E1}"/>
              </a:ext>
            </a:extLst>
          </p:cNvPr>
          <p:cNvSpPr/>
          <p:nvPr/>
        </p:nvSpPr>
        <p:spPr>
          <a:xfrm>
            <a:off x="8829040" y="5186680"/>
            <a:ext cx="2835728" cy="41520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i="1">
                <a:solidFill>
                  <a:schemeClr val="tx1"/>
                </a:solidFill>
                <a:cs typeface="Calibri"/>
              </a:rPr>
              <a:t>Has one or more core CCN skill</a:t>
            </a:r>
          </a:p>
        </p:txBody>
      </p:sp>
      <p:sp>
        <p:nvSpPr>
          <p:cNvPr id="9" name="Rectangle 8">
            <a:extLst>
              <a:ext uri="{FF2B5EF4-FFF2-40B4-BE49-F238E27FC236}">
                <a16:creationId xmlns:a16="http://schemas.microsoft.com/office/drawing/2014/main" id="{48A0465A-4590-4BAD-9F05-4CAB79C63F19}"/>
              </a:ext>
            </a:extLst>
          </p:cNvPr>
          <p:cNvSpPr/>
          <p:nvPr/>
        </p:nvSpPr>
        <p:spPr>
          <a:xfrm>
            <a:off x="1519714" y="1715850"/>
            <a:ext cx="3738880" cy="376477"/>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BFBFBF"/>
                </a:solidFill>
                <a:cs typeface="Calibri"/>
              </a:rPr>
              <a:t>All Richmond job ads: 205,285</a:t>
            </a:r>
            <a:endParaRPr lang="en-US" sz="1600">
              <a:solidFill>
                <a:srgbClr val="BFBFBF"/>
              </a:solidFill>
            </a:endParaRPr>
          </a:p>
        </p:txBody>
      </p:sp>
      <p:sp>
        <p:nvSpPr>
          <p:cNvPr id="10" name="Rectangle 9">
            <a:extLst>
              <a:ext uri="{FF2B5EF4-FFF2-40B4-BE49-F238E27FC236}">
                <a16:creationId xmlns:a16="http://schemas.microsoft.com/office/drawing/2014/main" id="{20EC786D-519F-43E9-A0E8-C0FC68F8A6F8}"/>
              </a:ext>
            </a:extLst>
          </p:cNvPr>
          <p:cNvSpPr/>
          <p:nvPr/>
        </p:nvSpPr>
        <p:spPr>
          <a:xfrm>
            <a:off x="7383780" y="1719977"/>
            <a:ext cx="2727245" cy="358617"/>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BFBFBF"/>
                </a:solidFill>
                <a:cs typeface="Calibri"/>
              </a:rPr>
              <a:t>All Blacksburg job ads: 24,358</a:t>
            </a:r>
            <a:endParaRPr lang="en-US" sz="1600">
              <a:solidFill>
                <a:srgbClr val="BFBFBF"/>
              </a:solidFill>
            </a:endParaRPr>
          </a:p>
        </p:txBody>
      </p:sp>
      <p:sp>
        <p:nvSpPr>
          <p:cNvPr id="15" name="Rectangle 14">
            <a:extLst>
              <a:ext uri="{FF2B5EF4-FFF2-40B4-BE49-F238E27FC236}">
                <a16:creationId xmlns:a16="http://schemas.microsoft.com/office/drawing/2014/main" id="{861D5D27-1F65-4A52-B1EA-8B4DA52EB3B9}"/>
              </a:ext>
            </a:extLst>
          </p:cNvPr>
          <p:cNvSpPr/>
          <p:nvPr/>
        </p:nvSpPr>
        <p:spPr>
          <a:xfrm>
            <a:off x="2107079" y="3037861"/>
            <a:ext cx="2375456" cy="566579"/>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rgbClr val="BFBFBF"/>
                </a:solidFill>
                <a:cs typeface="Calibri"/>
              </a:rPr>
              <a:t>Critical Care Nurse ads in Richmond: 1,609</a:t>
            </a:r>
          </a:p>
        </p:txBody>
      </p:sp>
      <p:sp>
        <p:nvSpPr>
          <p:cNvPr id="26" name="Rectangle 25">
            <a:extLst>
              <a:ext uri="{FF2B5EF4-FFF2-40B4-BE49-F238E27FC236}">
                <a16:creationId xmlns:a16="http://schemas.microsoft.com/office/drawing/2014/main" id="{80052578-2BF4-4BB0-89DF-BFB00FBEB76C}"/>
              </a:ext>
            </a:extLst>
          </p:cNvPr>
          <p:cNvSpPr/>
          <p:nvPr/>
        </p:nvSpPr>
        <p:spPr>
          <a:xfrm>
            <a:off x="7621815" y="3038496"/>
            <a:ext cx="2245599" cy="561658"/>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rgbClr val="BFBFBF"/>
                </a:solidFill>
                <a:cs typeface="Calibri"/>
              </a:rPr>
              <a:t>Critical Care Nurse ads in Blacksburg: 245</a:t>
            </a:r>
            <a:endParaRPr lang="en-US">
              <a:solidFill>
                <a:srgbClr val="BFBFBF"/>
              </a:solidFill>
            </a:endParaRPr>
          </a:p>
        </p:txBody>
      </p:sp>
      <p:sp>
        <p:nvSpPr>
          <p:cNvPr id="28" name="Arrow: Down 27">
            <a:extLst>
              <a:ext uri="{FF2B5EF4-FFF2-40B4-BE49-F238E27FC236}">
                <a16:creationId xmlns:a16="http://schemas.microsoft.com/office/drawing/2014/main" id="{CC582547-9EDE-477A-BF49-5C3F78B0498D}"/>
              </a:ext>
            </a:extLst>
          </p:cNvPr>
          <p:cNvSpPr/>
          <p:nvPr/>
        </p:nvSpPr>
        <p:spPr>
          <a:xfrm>
            <a:off x="3214852" y="2749953"/>
            <a:ext cx="189992" cy="216408"/>
          </a:xfrm>
          <a:prstGeom prst="downArrow">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BFBFBF"/>
              </a:solidFill>
            </a:endParaRPr>
          </a:p>
        </p:txBody>
      </p:sp>
      <p:sp>
        <p:nvSpPr>
          <p:cNvPr id="30" name="Arrow: Down 29">
            <a:extLst>
              <a:ext uri="{FF2B5EF4-FFF2-40B4-BE49-F238E27FC236}">
                <a16:creationId xmlns:a16="http://schemas.microsoft.com/office/drawing/2014/main" id="{3EB4E85C-F97D-4FAE-A658-EDB34997F81E}"/>
              </a:ext>
            </a:extLst>
          </p:cNvPr>
          <p:cNvSpPr/>
          <p:nvPr/>
        </p:nvSpPr>
        <p:spPr>
          <a:xfrm>
            <a:off x="8667835" y="2762494"/>
            <a:ext cx="210312" cy="216408"/>
          </a:xfrm>
          <a:prstGeom prst="downArrow">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BFBFBF"/>
              </a:solidFill>
            </a:endParaRPr>
          </a:p>
        </p:txBody>
      </p:sp>
      <p:sp>
        <p:nvSpPr>
          <p:cNvPr id="32" name="Rectangle 31">
            <a:extLst>
              <a:ext uri="{FF2B5EF4-FFF2-40B4-BE49-F238E27FC236}">
                <a16:creationId xmlns:a16="http://schemas.microsoft.com/office/drawing/2014/main" id="{672BC224-6885-4737-A910-7B8C54D564EC}"/>
              </a:ext>
            </a:extLst>
          </p:cNvPr>
          <p:cNvSpPr/>
          <p:nvPr/>
        </p:nvSpPr>
        <p:spPr>
          <a:xfrm>
            <a:off x="1692355" y="2329022"/>
            <a:ext cx="3232865" cy="334805"/>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BFBFBF"/>
                </a:solidFill>
                <a:cs typeface="Calibri"/>
              </a:rPr>
              <a:t>STW Richmond job ads: 18,598</a:t>
            </a:r>
            <a:endParaRPr lang="en-US" sz="1600">
              <a:solidFill>
                <a:srgbClr val="BFBFBF"/>
              </a:solidFill>
            </a:endParaRPr>
          </a:p>
        </p:txBody>
      </p:sp>
      <p:sp>
        <p:nvSpPr>
          <p:cNvPr id="34" name="Arrow: Down 33">
            <a:extLst>
              <a:ext uri="{FF2B5EF4-FFF2-40B4-BE49-F238E27FC236}">
                <a16:creationId xmlns:a16="http://schemas.microsoft.com/office/drawing/2014/main" id="{DEDCB161-A57A-4DD5-B9E6-ABCE756CD9DA}"/>
              </a:ext>
            </a:extLst>
          </p:cNvPr>
          <p:cNvSpPr/>
          <p:nvPr/>
        </p:nvSpPr>
        <p:spPr>
          <a:xfrm>
            <a:off x="3220804" y="2077249"/>
            <a:ext cx="189992" cy="216408"/>
          </a:xfrm>
          <a:prstGeom prst="downArrow">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BFBFBF"/>
              </a:solidFill>
            </a:endParaRPr>
          </a:p>
        </p:txBody>
      </p:sp>
      <p:sp>
        <p:nvSpPr>
          <p:cNvPr id="36" name="Rectangle 35">
            <a:extLst>
              <a:ext uri="{FF2B5EF4-FFF2-40B4-BE49-F238E27FC236}">
                <a16:creationId xmlns:a16="http://schemas.microsoft.com/office/drawing/2014/main" id="{E20023F4-C6BF-486A-A68B-5543A2F16EDF}"/>
              </a:ext>
            </a:extLst>
          </p:cNvPr>
          <p:cNvSpPr/>
          <p:nvPr/>
        </p:nvSpPr>
        <p:spPr>
          <a:xfrm>
            <a:off x="7484982" y="2339101"/>
            <a:ext cx="2572464" cy="352664"/>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BFBFBF"/>
                </a:solidFill>
                <a:cs typeface="Calibri"/>
              </a:rPr>
              <a:t>All Blacksburg job ads: 2,119</a:t>
            </a:r>
            <a:endParaRPr lang="en-US" sz="1600">
              <a:solidFill>
                <a:srgbClr val="BFBFBF"/>
              </a:solidFill>
            </a:endParaRPr>
          </a:p>
        </p:txBody>
      </p:sp>
      <p:sp>
        <p:nvSpPr>
          <p:cNvPr id="38" name="Arrow: Down 37">
            <a:extLst>
              <a:ext uri="{FF2B5EF4-FFF2-40B4-BE49-F238E27FC236}">
                <a16:creationId xmlns:a16="http://schemas.microsoft.com/office/drawing/2014/main" id="{4DF5BE20-5303-43EF-9167-AF95147476F2}"/>
              </a:ext>
            </a:extLst>
          </p:cNvPr>
          <p:cNvSpPr/>
          <p:nvPr/>
        </p:nvSpPr>
        <p:spPr>
          <a:xfrm>
            <a:off x="8667835" y="2077883"/>
            <a:ext cx="210312" cy="216408"/>
          </a:xfrm>
          <a:prstGeom prst="downArrow">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BFBFBF"/>
              </a:solidFill>
            </a:endParaRPr>
          </a:p>
        </p:txBody>
      </p:sp>
      <p:sp>
        <p:nvSpPr>
          <p:cNvPr id="2" name="Title 1"/>
          <p:cNvSpPr>
            <a:spLocks noGrp="1"/>
          </p:cNvSpPr>
          <p:nvPr>
            <p:ph type="title"/>
          </p:nvPr>
        </p:nvSpPr>
        <p:spPr/>
        <p:txBody>
          <a:bodyPr/>
          <a:lstStyle/>
          <a:p>
            <a:r>
              <a:rPr lang="en-US">
                <a:solidFill>
                  <a:srgbClr val="E36C09"/>
                </a:solidFill>
                <a:latin typeface="Calibri"/>
                <a:cs typeface="Calibri"/>
              </a:rPr>
              <a:t>Ads for Critical Care Nurses in Richmond and Blacksburg</a:t>
            </a:r>
            <a:br>
              <a:rPr lang="en-US">
                <a:solidFill>
                  <a:srgbClr val="E36C09"/>
                </a:solidFill>
                <a:latin typeface="Calibri"/>
                <a:cs typeface="Calibri"/>
              </a:rPr>
            </a:br>
            <a:endParaRPr lang="en-US"/>
          </a:p>
        </p:txBody>
      </p:sp>
      <p:sp>
        <p:nvSpPr>
          <p:cNvPr id="4" name="Slide Number Placeholder 3"/>
          <p:cNvSpPr>
            <a:spLocks noGrp="1"/>
          </p:cNvSpPr>
          <p:nvPr>
            <p:ph type="sldNum" sz="quarter" idx="10"/>
          </p:nvPr>
        </p:nvSpPr>
        <p:spPr/>
        <p:txBody>
          <a:bodyPr/>
          <a:lstStyle/>
          <a:p>
            <a:fld id="{0F418C06-167A-E646-9EF6-18275B625F6B}" type="slidenum">
              <a:rPr lang="en-US" smtClean="0"/>
              <a:pPr/>
              <a:t>36</a:t>
            </a:fld>
            <a:endParaRPr lang="en-US"/>
          </a:p>
        </p:txBody>
      </p:sp>
    </p:spTree>
    <p:extLst>
      <p:ext uri="{BB962C8B-B14F-4D97-AF65-F5344CB8AC3E}">
        <p14:creationId xmlns:p14="http://schemas.microsoft.com/office/powerpoint/2010/main" val="73781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6869F76-C463-471F-8BB1-577887E2AB4D}"/>
              </a:ext>
            </a:extLst>
          </p:cNvPr>
          <p:cNvSpPr txBox="1"/>
          <p:nvPr/>
        </p:nvSpPr>
        <p:spPr>
          <a:xfrm>
            <a:off x="1359054" y="5252084"/>
            <a:ext cx="1840711"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solidFill>
                  <a:srgbClr val="A5A5A5"/>
                </a:solidFill>
              </a:rPr>
              <a:t>Has 1+ core CCN skill</a:t>
            </a:r>
            <a:endParaRPr lang="en-US">
              <a:solidFill>
                <a:srgbClr val="A5A5A5"/>
              </a:solidFill>
              <a:cs typeface="Calibri"/>
            </a:endParaRPr>
          </a:p>
        </p:txBody>
      </p:sp>
      <p:sp>
        <p:nvSpPr>
          <p:cNvPr id="18" name="TextBox 17">
            <a:extLst>
              <a:ext uri="{FF2B5EF4-FFF2-40B4-BE49-F238E27FC236}">
                <a16:creationId xmlns:a16="http://schemas.microsoft.com/office/drawing/2014/main" id="{CD8BA257-9528-42DF-B86A-4AD9563C11E0}"/>
              </a:ext>
            </a:extLst>
          </p:cNvPr>
          <p:cNvSpPr txBox="1"/>
          <p:nvPr/>
        </p:nvSpPr>
        <p:spPr>
          <a:xfrm>
            <a:off x="684140" y="5252084"/>
            <a:ext cx="2526510"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solidFill>
                  <a:srgbClr val="A5A5A5"/>
                </a:solidFill>
              </a:rPr>
              <a:t>Has one or more core CCN skill</a:t>
            </a:r>
            <a:endParaRPr lang="en-US">
              <a:solidFill>
                <a:srgbClr val="A5A5A5"/>
              </a:solidFill>
              <a:cs typeface="Calibri"/>
            </a:endParaRPr>
          </a:p>
        </p:txBody>
      </p:sp>
      <p:sp>
        <p:nvSpPr>
          <p:cNvPr id="21" name="Rectangle 20">
            <a:extLst>
              <a:ext uri="{FF2B5EF4-FFF2-40B4-BE49-F238E27FC236}">
                <a16:creationId xmlns:a16="http://schemas.microsoft.com/office/drawing/2014/main" id="{15DB21B3-B9E7-4604-A7AC-13AA990917E1}"/>
              </a:ext>
            </a:extLst>
          </p:cNvPr>
          <p:cNvSpPr/>
          <p:nvPr/>
        </p:nvSpPr>
        <p:spPr>
          <a:xfrm>
            <a:off x="8829040" y="5186680"/>
            <a:ext cx="2095500" cy="426085"/>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i="1">
                <a:solidFill>
                  <a:srgbClr val="A5A5A5"/>
                </a:solidFill>
                <a:cs typeface="Calibri"/>
              </a:rPr>
              <a:t>Has 1+ core CCN skill</a:t>
            </a:r>
          </a:p>
        </p:txBody>
      </p:sp>
      <p:sp>
        <p:nvSpPr>
          <p:cNvPr id="15" name="Rectangle 14">
            <a:extLst>
              <a:ext uri="{FF2B5EF4-FFF2-40B4-BE49-F238E27FC236}">
                <a16:creationId xmlns:a16="http://schemas.microsoft.com/office/drawing/2014/main" id="{0EF621FF-9094-4370-B085-6D22369E1295}"/>
              </a:ext>
            </a:extLst>
          </p:cNvPr>
          <p:cNvSpPr/>
          <p:nvPr/>
        </p:nvSpPr>
        <p:spPr>
          <a:xfrm>
            <a:off x="8829040" y="5186680"/>
            <a:ext cx="2835728" cy="41520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i="1">
                <a:solidFill>
                  <a:srgbClr val="A5A5A5"/>
                </a:solidFill>
                <a:cs typeface="Calibri"/>
              </a:rPr>
              <a:t>Has one or more core CCN skill</a:t>
            </a:r>
          </a:p>
        </p:txBody>
      </p:sp>
      <p:sp>
        <p:nvSpPr>
          <p:cNvPr id="5" name="Rectangle 4">
            <a:extLst>
              <a:ext uri="{FF2B5EF4-FFF2-40B4-BE49-F238E27FC236}">
                <a16:creationId xmlns:a16="http://schemas.microsoft.com/office/drawing/2014/main" id="{FB257C9E-392E-416E-9FDD-978A02F97496}"/>
              </a:ext>
            </a:extLst>
          </p:cNvPr>
          <p:cNvSpPr/>
          <p:nvPr/>
        </p:nvSpPr>
        <p:spPr>
          <a:xfrm>
            <a:off x="822960" y="1143000"/>
            <a:ext cx="9794240" cy="508000"/>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solidFill>
                  <a:srgbClr val="A5A5A5"/>
                </a:solidFill>
                <a:cs typeface="Calibri"/>
              </a:rPr>
              <a:t>All Virginia job ads, 2016-2017: 1,486,697</a:t>
            </a:r>
            <a:endParaRPr lang="en-US">
              <a:solidFill>
                <a:srgbClr val="A5A5A5"/>
              </a:solidFill>
            </a:endParaRPr>
          </a:p>
        </p:txBody>
      </p:sp>
      <p:sp>
        <p:nvSpPr>
          <p:cNvPr id="11" name="Rectangle 10">
            <a:extLst>
              <a:ext uri="{FF2B5EF4-FFF2-40B4-BE49-F238E27FC236}">
                <a16:creationId xmlns:a16="http://schemas.microsoft.com/office/drawing/2014/main" id="{A614EAF5-B350-4045-8E3C-E1D843443529}"/>
              </a:ext>
            </a:extLst>
          </p:cNvPr>
          <p:cNvSpPr/>
          <p:nvPr/>
        </p:nvSpPr>
        <p:spPr>
          <a:xfrm>
            <a:off x="1517650" y="5678170"/>
            <a:ext cx="3738880" cy="82296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A5A5A5"/>
                </a:solidFill>
                <a:cs typeface="Calibri"/>
              </a:rPr>
              <a:t>All Richmond resumes: 91,885</a:t>
            </a:r>
            <a:endParaRPr lang="en-US" sz="1600">
              <a:solidFill>
                <a:srgbClr val="A5A5A5"/>
              </a:solidFill>
            </a:endParaRPr>
          </a:p>
        </p:txBody>
      </p:sp>
      <p:sp>
        <p:nvSpPr>
          <p:cNvPr id="12" name="Rectangle 11">
            <a:extLst>
              <a:ext uri="{FF2B5EF4-FFF2-40B4-BE49-F238E27FC236}">
                <a16:creationId xmlns:a16="http://schemas.microsoft.com/office/drawing/2014/main" id="{41DB83FC-2C67-42BD-A5FC-7434DA21C1EA}"/>
              </a:ext>
            </a:extLst>
          </p:cNvPr>
          <p:cNvSpPr/>
          <p:nvPr/>
        </p:nvSpPr>
        <p:spPr>
          <a:xfrm>
            <a:off x="7482205" y="5699124"/>
            <a:ext cx="2367280" cy="82296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A5A5A5"/>
                </a:solidFill>
                <a:cs typeface="Calibri"/>
              </a:rPr>
              <a:t>All Blacksburg-Christiansburg-Radford resumes: 10,423</a:t>
            </a:r>
            <a:endParaRPr lang="en-US" sz="1600">
              <a:solidFill>
                <a:srgbClr val="A5A5A5"/>
              </a:solidFill>
            </a:endParaRPr>
          </a:p>
        </p:txBody>
      </p:sp>
      <p:sp>
        <p:nvSpPr>
          <p:cNvPr id="13" name="Rectangle 12">
            <a:extLst>
              <a:ext uri="{FF2B5EF4-FFF2-40B4-BE49-F238E27FC236}">
                <a16:creationId xmlns:a16="http://schemas.microsoft.com/office/drawing/2014/main" id="{6AE1669D-EBB4-4784-A161-22B40BFE28C8}"/>
              </a:ext>
            </a:extLst>
          </p:cNvPr>
          <p:cNvSpPr/>
          <p:nvPr/>
        </p:nvSpPr>
        <p:spPr>
          <a:xfrm>
            <a:off x="2106168" y="4226560"/>
            <a:ext cx="2560320" cy="69088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cs typeface="Calibri"/>
              </a:rPr>
              <a:t>Critical Care Nurse candidates in Richmond: 3,150</a:t>
            </a:r>
            <a:endParaRPr lang="en-US" sz="1400"/>
          </a:p>
        </p:txBody>
      </p:sp>
      <p:sp>
        <p:nvSpPr>
          <p:cNvPr id="14" name="Rectangle 13">
            <a:extLst>
              <a:ext uri="{FF2B5EF4-FFF2-40B4-BE49-F238E27FC236}">
                <a16:creationId xmlns:a16="http://schemas.microsoft.com/office/drawing/2014/main" id="{AA25AEC0-77D0-439D-BF15-153523FEFC78}"/>
              </a:ext>
            </a:extLst>
          </p:cNvPr>
          <p:cNvSpPr/>
          <p:nvPr/>
        </p:nvSpPr>
        <p:spPr>
          <a:xfrm>
            <a:off x="7554069" y="4273616"/>
            <a:ext cx="2321384" cy="68072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cs typeface="Calibri"/>
              </a:rPr>
              <a:t>Critical Care Nurse candidates in Blacksburg: 266</a:t>
            </a:r>
          </a:p>
        </p:txBody>
      </p:sp>
      <p:sp>
        <p:nvSpPr>
          <p:cNvPr id="10" name="Oval 9">
            <a:extLst>
              <a:ext uri="{FF2B5EF4-FFF2-40B4-BE49-F238E27FC236}">
                <a16:creationId xmlns:a16="http://schemas.microsoft.com/office/drawing/2014/main" id="{6A9B05D8-144B-4719-B1AC-C545F2C1F8DD}"/>
              </a:ext>
            </a:extLst>
          </p:cNvPr>
          <p:cNvSpPr/>
          <p:nvPr/>
        </p:nvSpPr>
        <p:spPr>
          <a:xfrm>
            <a:off x="1304925" y="2819400"/>
            <a:ext cx="4152900" cy="24384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2F39C6B-621B-486C-911E-23DC58EC98A3}"/>
              </a:ext>
            </a:extLst>
          </p:cNvPr>
          <p:cNvSpPr/>
          <p:nvPr/>
        </p:nvSpPr>
        <p:spPr>
          <a:xfrm>
            <a:off x="6610350" y="2819400"/>
            <a:ext cx="4152900" cy="24384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77083DA-7A95-4D55-BCF6-18131B914905}"/>
              </a:ext>
            </a:extLst>
          </p:cNvPr>
          <p:cNvSpPr/>
          <p:nvPr/>
        </p:nvSpPr>
        <p:spPr>
          <a:xfrm>
            <a:off x="1519714" y="1715850"/>
            <a:ext cx="3738880" cy="376477"/>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BFBFBF"/>
                </a:solidFill>
                <a:cs typeface="Calibri"/>
              </a:rPr>
              <a:t>All Richmond job ads: 205,285</a:t>
            </a:r>
            <a:endParaRPr lang="en-US" sz="1600">
              <a:solidFill>
                <a:srgbClr val="BFBFBF"/>
              </a:solidFill>
            </a:endParaRPr>
          </a:p>
        </p:txBody>
      </p:sp>
      <p:sp>
        <p:nvSpPr>
          <p:cNvPr id="19" name="Rectangle 18">
            <a:extLst>
              <a:ext uri="{FF2B5EF4-FFF2-40B4-BE49-F238E27FC236}">
                <a16:creationId xmlns:a16="http://schemas.microsoft.com/office/drawing/2014/main" id="{8518F172-D1D8-4249-A138-AAC61D211C76}"/>
              </a:ext>
            </a:extLst>
          </p:cNvPr>
          <p:cNvSpPr/>
          <p:nvPr/>
        </p:nvSpPr>
        <p:spPr>
          <a:xfrm>
            <a:off x="7383780" y="1719977"/>
            <a:ext cx="2727245" cy="358617"/>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BFBFBF"/>
                </a:solidFill>
                <a:cs typeface="Calibri"/>
              </a:rPr>
              <a:t>All Blacksburg job ads: 24,358</a:t>
            </a:r>
            <a:endParaRPr lang="en-US" sz="1600">
              <a:solidFill>
                <a:srgbClr val="BFBFBF"/>
              </a:solidFill>
            </a:endParaRPr>
          </a:p>
        </p:txBody>
      </p:sp>
      <p:sp>
        <p:nvSpPr>
          <p:cNvPr id="34" name="Rectangle 33">
            <a:extLst>
              <a:ext uri="{FF2B5EF4-FFF2-40B4-BE49-F238E27FC236}">
                <a16:creationId xmlns:a16="http://schemas.microsoft.com/office/drawing/2014/main" id="{E25685D2-A312-40B1-B8B5-E441B39DE509}"/>
              </a:ext>
            </a:extLst>
          </p:cNvPr>
          <p:cNvSpPr/>
          <p:nvPr/>
        </p:nvSpPr>
        <p:spPr>
          <a:xfrm>
            <a:off x="1692355" y="2329022"/>
            <a:ext cx="3232865" cy="334805"/>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BFBFBF"/>
                </a:solidFill>
                <a:cs typeface="Calibri"/>
              </a:rPr>
              <a:t>STW Richmond job ads: 18,598</a:t>
            </a:r>
            <a:endParaRPr lang="en-US" sz="1600">
              <a:solidFill>
                <a:srgbClr val="BFBFBF"/>
              </a:solidFill>
            </a:endParaRPr>
          </a:p>
        </p:txBody>
      </p:sp>
      <p:sp>
        <p:nvSpPr>
          <p:cNvPr id="36" name="Arrow: Down 35">
            <a:extLst>
              <a:ext uri="{FF2B5EF4-FFF2-40B4-BE49-F238E27FC236}">
                <a16:creationId xmlns:a16="http://schemas.microsoft.com/office/drawing/2014/main" id="{C7C9D9D3-3684-4405-AFAF-0314EE95D833}"/>
              </a:ext>
            </a:extLst>
          </p:cNvPr>
          <p:cNvSpPr/>
          <p:nvPr/>
        </p:nvSpPr>
        <p:spPr>
          <a:xfrm>
            <a:off x="3220804" y="2077249"/>
            <a:ext cx="189992" cy="216408"/>
          </a:xfrm>
          <a:prstGeom prst="downArrow">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BFBFBF"/>
              </a:solidFill>
            </a:endParaRPr>
          </a:p>
        </p:txBody>
      </p:sp>
      <p:sp>
        <p:nvSpPr>
          <p:cNvPr id="38" name="Rectangle 37">
            <a:extLst>
              <a:ext uri="{FF2B5EF4-FFF2-40B4-BE49-F238E27FC236}">
                <a16:creationId xmlns:a16="http://schemas.microsoft.com/office/drawing/2014/main" id="{1D9A1F00-CEC3-4800-948D-48D7DE69F5F4}"/>
              </a:ext>
            </a:extLst>
          </p:cNvPr>
          <p:cNvSpPr/>
          <p:nvPr/>
        </p:nvSpPr>
        <p:spPr>
          <a:xfrm>
            <a:off x="7484982" y="2339101"/>
            <a:ext cx="2572464" cy="352664"/>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BFBFBF"/>
                </a:solidFill>
                <a:cs typeface="Calibri"/>
              </a:rPr>
              <a:t>All Blacksburg job ads: 2,119</a:t>
            </a:r>
            <a:endParaRPr lang="en-US" sz="1600">
              <a:solidFill>
                <a:srgbClr val="BFBFBF"/>
              </a:solidFill>
            </a:endParaRPr>
          </a:p>
        </p:txBody>
      </p:sp>
      <p:sp>
        <p:nvSpPr>
          <p:cNvPr id="40" name="Arrow: Down 39">
            <a:extLst>
              <a:ext uri="{FF2B5EF4-FFF2-40B4-BE49-F238E27FC236}">
                <a16:creationId xmlns:a16="http://schemas.microsoft.com/office/drawing/2014/main" id="{BF9B8C3C-B4B9-40AA-9C8B-335CF77C1160}"/>
              </a:ext>
            </a:extLst>
          </p:cNvPr>
          <p:cNvSpPr/>
          <p:nvPr/>
        </p:nvSpPr>
        <p:spPr>
          <a:xfrm>
            <a:off x="8667835" y="2077883"/>
            <a:ext cx="210312" cy="216408"/>
          </a:xfrm>
          <a:prstGeom prst="downArrow">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BFBFBF"/>
              </a:solidFill>
            </a:endParaRPr>
          </a:p>
        </p:txBody>
      </p:sp>
      <p:sp>
        <p:nvSpPr>
          <p:cNvPr id="42" name="Rectangle 41">
            <a:extLst>
              <a:ext uri="{FF2B5EF4-FFF2-40B4-BE49-F238E27FC236}">
                <a16:creationId xmlns:a16="http://schemas.microsoft.com/office/drawing/2014/main" id="{1E170B86-5BED-4C26-BF29-08115E66BA4A}"/>
              </a:ext>
            </a:extLst>
          </p:cNvPr>
          <p:cNvSpPr/>
          <p:nvPr/>
        </p:nvSpPr>
        <p:spPr>
          <a:xfrm>
            <a:off x="2107079" y="3091439"/>
            <a:ext cx="2375456" cy="685641"/>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cs typeface="Calibri"/>
              </a:rPr>
              <a:t>Critical Care Nurse ads in Richmond: 1,609</a:t>
            </a:r>
          </a:p>
        </p:txBody>
      </p:sp>
      <p:sp>
        <p:nvSpPr>
          <p:cNvPr id="44" name="Rectangle 43">
            <a:extLst>
              <a:ext uri="{FF2B5EF4-FFF2-40B4-BE49-F238E27FC236}">
                <a16:creationId xmlns:a16="http://schemas.microsoft.com/office/drawing/2014/main" id="{A3C2AC0E-2C26-4359-94B0-7EBC9B2059CF}"/>
              </a:ext>
            </a:extLst>
          </p:cNvPr>
          <p:cNvSpPr/>
          <p:nvPr/>
        </p:nvSpPr>
        <p:spPr>
          <a:xfrm>
            <a:off x="7621815" y="3092074"/>
            <a:ext cx="2245599" cy="68072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cs typeface="Calibri"/>
              </a:rPr>
              <a:t>Critical Care Nurse ads in Blacksburg: 245</a:t>
            </a:r>
            <a:endParaRPr lang="en-US"/>
          </a:p>
        </p:txBody>
      </p:sp>
      <p:sp>
        <p:nvSpPr>
          <p:cNvPr id="23" name="Title 1"/>
          <p:cNvSpPr>
            <a:spLocks noGrp="1"/>
          </p:cNvSpPr>
          <p:nvPr>
            <p:ph type="title"/>
          </p:nvPr>
        </p:nvSpPr>
        <p:spPr>
          <a:xfrm>
            <a:off x="598026" y="252389"/>
            <a:ext cx="10972800" cy="1143000"/>
          </a:xfrm>
        </p:spPr>
        <p:txBody>
          <a:bodyPr/>
          <a:lstStyle/>
          <a:p>
            <a:r>
              <a:rPr lang="en-US">
                <a:solidFill>
                  <a:srgbClr val="E36C09"/>
                </a:solidFill>
                <a:latin typeface="Calibri"/>
                <a:cs typeface="Calibri"/>
              </a:rPr>
              <a:t>Ads for Critical Care Nurses in Richmond and Blacksburg</a:t>
            </a:r>
            <a:br>
              <a:rPr lang="en-US">
                <a:solidFill>
                  <a:srgbClr val="E36C09"/>
                </a:solidFill>
                <a:latin typeface="Calibri"/>
                <a:cs typeface="Calibri"/>
              </a:rPr>
            </a:br>
            <a:endParaRPr lang="en-US"/>
          </a:p>
        </p:txBody>
      </p:sp>
      <p:sp>
        <p:nvSpPr>
          <p:cNvPr id="2" name="Slide Number Placeholder 1"/>
          <p:cNvSpPr>
            <a:spLocks noGrp="1"/>
          </p:cNvSpPr>
          <p:nvPr>
            <p:ph type="sldNum" sz="quarter" idx="10"/>
          </p:nvPr>
        </p:nvSpPr>
        <p:spPr/>
        <p:txBody>
          <a:bodyPr/>
          <a:lstStyle/>
          <a:p>
            <a:fld id="{0F418C06-167A-E646-9EF6-18275B625F6B}" type="slidenum">
              <a:rPr lang="en-US" smtClean="0"/>
              <a:pPr/>
              <a:t>37</a:t>
            </a:fld>
            <a:endParaRPr lang="en-US"/>
          </a:p>
        </p:txBody>
      </p:sp>
    </p:spTree>
    <p:extLst>
      <p:ext uri="{BB962C8B-B14F-4D97-AF65-F5344CB8AC3E}">
        <p14:creationId xmlns:p14="http://schemas.microsoft.com/office/powerpoint/2010/main" val="7211771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257C9E-392E-416E-9FDD-978A02F97496}"/>
              </a:ext>
            </a:extLst>
          </p:cNvPr>
          <p:cNvSpPr/>
          <p:nvPr/>
        </p:nvSpPr>
        <p:spPr>
          <a:xfrm>
            <a:off x="1002502" y="381012"/>
            <a:ext cx="10186996" cy="819079"/>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cs typeface="Calibri"/>
              </a:rPr>
              <a:t>All Virginia job ads, 2016-2017: 1,486,697</a:t>
            </a:r>
            <a:endParaRPr lang="en-US"/>
          </a:p>
        </p:txBody>
      </p:sp>
      <p:sp>
        <p:nvSpPr>
          <p:cNvPr id="8" name="Rectangle 7">
            <a:extLst>
              <a:ext uri="{FF2B5EF4-FFF2-40B4-BE49-F238E27FC236}">
                <a16:creationId xmlns:a16="http://schemas.microsoft.com/office/drawing/2014/main" id="{B593B826-6AD0-4BF3-B051-3E6BC55D224A}"/>
              </a:ext>
            </a:extLst>
          </p:cNvPr>
          <p:cNvSpPr/>
          <p:nvPr/>
        </p:nvSpPr>
        <p:spPr>
          <a:xfrm>
            <a:off x="2366051" y="2375320"/>
            <a:ext cx="2470714" cy="91353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ads in Richmond: </a:t>
            </a:r>
          </a:p>
          <a:p>
            <a:pPr algn="ctr"/>
            <a:r>
              <a:rPr lang="en-US" sz="1600">
                <a:cs typeface="Calibri"/>
              </a:rPr>
              <a:t>1,609</a:t>
            </a:r>
          </a:p>
        </p:txBody>
      </p:sp>
      <p:sp>
        <p:nvSpPr>
          <p:cNvPr id="9" name="Rectangle 8">
            <a:extLst>
              <a:ext uri="{FF2B5EF4-FFF2-40B4-BE49-F238E27FC236}">
                <a16:creationId xmlns:a16="http://schemas.microsoft.com/office/drawing/2014/main" id="{8DBA8B45-77E9-44A3-83E1-CF1D47CC7769}"/>
              </a:ext>
            </a:extLst>
          </p:cNvPr>
          <p:cNvSpPr/>
          <p:nvPr/>
        </p:nvSpPr>
        <p:spPr>
          <a:xfrm>
            <a:off x="7495453" y="2383254"/>
            <a:ext cx="2335650" cy="905596"/>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ads in Blacksburg:</a:t>
            </a:r>
          </a:p>
          <a:p>
            <a:pPr algn="ctr"/>
            <a:r>
              <a:rPr lang="en-US" sz="1600">
                <a:cs typeface="Calibri"/>
              </a:rPr>
              <a:t> 245</a:t>
            </a:r>
            <a:endParaRPr lang="en-US" sz="2000"/>
          </a:p>
        </p:txBody>
      </p:sp>
      <p:sp>
        <p:nvSpPr>
          <p:cNvPr id="11" name="Rectangle 10">
            <a:extLst>
              <a:ext uri="{FF2B5EF4-FFF2-40B4-BE49-F238E27FC236}">
                <a16:creationId xmlns:a16="http://schemas.microsoft.com/office/drawing/2014/main" id="{A614EAF5-B350-4045-8E3C-E1D843443529}"/>
              </a:ext>
            </a:extLst>
          </p:cNvPr>
          <p:cNvSpPr/>
          <p:nvPr/>
        </p:nvSpPr>
        <p:spPr>
          <a:xfrm>
            <a:off x="1627600" y="7652432"/>
            <a:ext cx="3888813" cy="1326909"/>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F2F2F2"/>
                </a:solidFill>
                <a:cs typeface="Calibri"/>
              </a:rPr>
              <a:t>All Richmond resumes: 91,885</a:t>
            </a:r>
            <a:endParaRPr lang="en-US" sz="1600">
              <a:solidFill>
                <a:srgbClr val="F2F2F2"/>
              </a:solidFill>
            </a:endParaRPr>
          </a:p>
        </p:txBody>
      </p:sp>
      <p:sp>
        <p:nvSpPr>
          <p:cNvPr id="12" name="Rectangle 11">
            <a:extLst>
              <a:ext uri="{FF2B5EF4-FFF2-40B4-BE49-F238E27FC236}">
                <a16:creationId xmlns:a16="http://schemas.microsoft.com/office/drawing/2014/main" id="{41DB83FC-2C67-42BD-A5FC-7434DA21C1EA}"/>
              </a:ext>
            </a:extLst>
          </p:cNvPr>
          <p:cNvSpPr/>
          <p:nvPr/>
        </p:nvSpPr>
        <p:spPr>
          <a:xfrm>
            <a:off x="7647158" y="7673386"/>
            <a:ext cx="2462210" cy="1326909"/>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F2F2F2"/>
                </a:solidFill>
                <a:cs typeface="Calibri"/>
              </a:rPr>
              <a:t>All Blacksburg-Christiansburg-Radford resumes: 10,423</a:t>
            </a:r>
            <a:endParaRPr lang="en-US" sz="1600">
              <a:solidFill>
                <a:srgbClr val="F2F2F2"/>
              </a:solidFill>
            </a:endParaRPr>
          </a:p>
        </p:txBody>
      </p:sp>
      <p:sp>
        <p:nvSpPr>
          <p:cNvPr id="2" name="TextBox 1">
            <a:extLst>
              <a:ext uri="{FF2B5EF4-FFF2-40B4-BE49-F238E27FC236}">
                <a16:creationId xmlns:a16="http://schemas.microsoft.com/office/drawing/2014/main" id="{9BD20656-217C-4832-B645-80E254480E4C}"/>
              </a:ext>
            </a:extLst>
          </p:cNvPr>
          <p:cNvSpPr txBox="1"/>
          <p:nvPr/>
        </p:nvSpPr>
        <p:spPr>
          <a:xfrm>
            <a:off x="149002" y="8476662"/>
            <a:ext cx="28532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t>15</a:t>
            </a:r>
          </a:p>
        </p:txBody>
      </p:sp>
      <p:sp>
        <p:nvSpPr>
          <p:cNvPr id="30" name="Arrow: Down 15">
            <a:extLst>
              <a:ext uri="{FF2B5EF4-FFF2-40B4-BE49-F238E27FC236}">
                <a16:creationId xmlns:a16="http://schemas.microsoft.com/office/drawing/2014/main" id="{ADF95338-5B37-4EE2-BC46-63F0D6D26C4F}"/>
              </a:ext>
            </a:extLst>
          </p:cNvPr>
          <p:cNvSpPr/>
          <p:nvPr/>
        </p:nvSpPr>
        <p:spPr>
          <a:xfrm>
            <a:off x="3557345" y="2047166"/>
            <a:ext cx="189992" cy="21640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Arrow: Down 16">
            <a:extLst>
              <a:ext uri="{FF2B5EF4-FFF2-40B4-BE49-F238E27FC236}">
                <a16:creationId xmlns:a16="http://schemas.microsoft.com/office/drawing/2014/main" id="{871E6356-F30B-46C6-A32E-E580E9E654F7}"/>
              </a:ext>
            </a:extLst>
          </p:cNvPr>
          <p:cNvSpPr/>
          <p:nvPr/>
        </p:nvSpPr>
        <p:spPr>
          <a:xfrm>
            <a:off x="8564050" y="2047166"/>
            <a:ext cx="210312" cy="254747"/>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107D98A6-D95A-4AD1-8730-CBBED7A2D517}"/>
              </a:ext>
            </a:extLst>
          </p:cNvPr>
          <p:cNvSpPr/>
          <p:nvPr/>
        </p:nvSpPr>
        <p:spPr>
          <a:xfrm>
            <a:off x="1782350" y="1575698"/>
            <a:ext cx="3734063" cy="400266"/>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rgbClr val="A5A5A5"/>
                </a:solidFill>
                <a:cs typeface="Calibri"/>
              </a:rPr>
              <a:t>….....</a:t>
            </a:r>
            <a:endParaRPr lang="en-US"/>
          </a:p>
        </p:txBody>
      </p:sp>
      <p:sp>
        <p:nvSpPr>
          <p:cNvPr id="33" name="Arrow: Down 17">
            <a:extLst>
              <a:ext uri="{FF2B5EF4-FFF2-40B4-BE49-F238E27FC236}">
                <a16:creationId xmlns:a16="http://schemas.microsoft.com/office/drawing/2014/main" id="{99F8FF11-ADB7-4239-9D6C-7C9E871E368A}"/>
              </a:ext>
            </a:extLst>
          </p:cNvPr>
          <p:cNvSpPr/>
          <p:nvPr/>
        </p:nvSpPr>
        <p:spPr>
          <a:xfrm>
            <a:off x="3557344" y="1297912"/>
            <a:ext cx="189992" cy="21640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91BB10A8-7746-4ED6-B5BD-58E683EE7D53}"/>
              </a:ext>
            </a:extLst>
          </p:cNvPr>
          <p:cNvSpPr/>
          <p:nvPr/>
        </p:nvSpPr>
        <p:spPr>
          <a:xfrm>
            <a:off x="7096862" y="1557160"/>
            <a:ext cx="3135007" cy="400266"/>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rgbClr val="A5A5A5"/>
                </a:solidFill>
                <a:cs typeface="Calibri"/>
              </a:rPr>
              <a:t>….....</a:t>
            </a:r>
            <a:endParaRPr lang="en-US"/>
          </a:p>
        </p:txBody>
      </p:sp>
      <p:sp>
        <p:nvSpPr>
          <p:cNvPr id="35" name="Arrow: Down 58">
            <a:extLst>
              <a:ext uri="{FF2B5EF4-FFF2-40B4-BE49-F238E27FC236}">
                <a16:creationId xmlns:a16="http://schemas.microsoft.com/office/drawing/2014/main" id="{41FCC505-D892-4618-A75D-9F41B42E5F02}"/>
              </a:ext>
            </a:extLst>
          </p:cNvPr>
          <p:cNvSpPr/>
          <p:nvPr/>
        </p:nvSpPr>
        <p:spPr>
          <a:xfrm>
            <a:off x="8564050" y="1280012"/>
            <a:ext cx="210312" cy="21640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6AE1669D-EBB4-4784-A161-22B40BFE28C8}"/>
              </a:ext>
            </a:extLst>
          </p:cNvPr>
          <p:cNvSpPr/>
          <p:nvPr/>
        </p:nvSpPr>
        <p:spPr>
          <a:xfrm>
            <a:off x="2366051" y="3526997"/>
            <a:ext cx="2470714" cy="922967"/>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candidates in Richmond:</a:t>
            </a:r>
          </a:p>
          <a:p>
            <a:pPr algn="ctr"/>
            <a:r>
              <a:rPr lang="en-US" sz="1600">
                <a:cs typeface="Calibri"/>
              </a:rPr>
              <a:t> 3,150</a:t>
            </a:r>
            <a:endParaRPr lang="en-US" sz="1600"/>
          </a:p>
        </p:txBody>
      </p:sp>
      <p:sp>
        <p:nvSpPr>
          <p:cNvPr id="39" name="Rectangle 38">
            <a:extLst>
              <a:ext uri="{FF2B5EF4-FFF2-40B4-BE49-F238E27FC236}">
                <a16:creationId xmlns:a16="http://schemas.microsoft.com/office/drawing/2014/main" id="{AA25AEC0-77D0-439D-BF15-153523FEFC78}"/>
              </a:ext>
            </a:extLst>
          </p:cNvPr>
          <p:cNvSpPr/>
          <p:nvPr/>
        </p:nvSpPr>
        <p:spPr>
          <a:xfrm>
            <a:off x="7495453" y="3521911"/>
            <a:ext cx="2335649" cy="89502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candidates in Blacksburg: </a:t>
            </a:r>
          </a:p>
          <a:p>
            <a:pPr algn="ctr"/>
            <a:r>
              <a:rPr lang="en-US" sz="1600">
                <a:cs typeface="Calibri"/>
              </a:rPr>
              <a:t>266</a:t>
            </a:r>
          </a:p>
        </p:txBody>
      </p:sp>
      <p:sp>
        <p:nvSpPr>
          <p:cNvPr id="44" name="Rectangle 43">
            <a:extLst>
              <a:ext uri="{FF2B5EF4-FFF2-40B4-BE49-F238E27FC236}">
                <a16:creationId xmlns:a16="http://schemas.microsoft.com/office/drawing/2014/main" id="{41DB83FC-2C67-42BD-A5FC-7434DA21C1EA}"/>
              </a:ext>
            </a:extLst>
          </p:cNvPr>
          <p:cNvSpPr/>
          <p:nvPr/>
        </p:nvSpPr>
        <p:spPr>
          <a:xfrm>
            <a:off x="1002502" y="5783156"/>
            <a:ext cx="10186997" cy="713897"/>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cs typeface="Calibri"/>
              </a:rPr>
              <a:t>All Resumes with no job activity in 2018: </a:t>
            </a:r>
          </a:p>
          <a:p>
            <a:pPr algn="ctr"/>
            <a:r>
              <a:rPr lang="en-US">
                <a:cs typeface="Calibri"/>
              </a:rPr>
              <a:t>XX</a:t>
            </a:r>
            <a:endParaRPr lang="en-US"/>
          </a:p>
        </p:txBody>
      </p:sp>
      <p:sp>
        <p:nvSpPr>
          <p:cNvPr id="45" name="Arrow: Down 17">
            <a:extLst>
              <a:ext uri="{FF2B5EF4-FFF2-40B4-BE49-F238E27FC236}">
                <a16:creationId xmlns:a16="http://schemas.microsoft.com/office/drawing/2014/main" id="{99F8FF11-ADB7-4239-9D6C-7C9E871E368A}"/>
              </a:ext>
            </a:extLst>
          </p:cNvPr>
          <p:cNvSpPr/>
          <p:nvPr/>
        </p:nvSpPr>
        <p:spPr>
          <a:xfrm flipV="1">
            <a:off x="3554385" y="4530843"/>
            <a:ext cx="189992" cy="21640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Arrow: Down 58">
            <a:extLst>
              <a:ext uri="{FF2B5EF4-FFF2-40B4-BE49-F238E27FC236}">
                <a16:creationId xmlns:a16="http://schemas.microsoft.com/office/drawing/2014/main" id="{41FCC505-D892-4618-A75D-9F41B42E5F02}"/>
              </a:ext>
            </a:extLst>
          </p:cNvPr>
          <p:cNvSpPr/>
          <p:nvPr/>
        </p:nvSpPr>
        <p:spPr>
          <a:xfrm flipV="1">
            <a:off x="8558121" y="4482311"/>
            <a:ext cx="210312" cy="21640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107D98A6-D95A-4AD1-8730-CBBED7A2D517}"/>
              </a:ext>
            </a:extLst>
          </p:cNvPr>
          <p:cNvSpPr/>
          <p:nvPr/>
        </p:nvSpPr>
        <p:spPr>
          <a:xfrm>
            <a:off x="1782350" y="4829968"/>
            <a:ext cx="3734063" cy="400266"/>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rgbClr val="A5A5A5"/>
                </a:solidFill>
                <a:cs typeface="Calibri"/>
              </a:rPr>
              <a:t>….....</a:t>
            </a:r>
            <a:endParaRPr lang="en-US"/>
          </a:p>
        </p:txBody>
      </p:sp>
      <p:sp>
        <p:nvSpPr>
          <p:cNvPr id="48" name="Rectangle 47">
            <a:extLst>
              <a:ext uri="{FF2B5EF4-FFF2-40B4-BE49-F238E27FC236}">
                <a16:creationId xmlns:a16="http://schemas.microsoft.com/office/drawing/2014/main" id="{91BB10A8-7746-4ED6-B5BD-58E683EE7D53}"/>
              </a:ext>
            </a:extLst>
          </p:cNvPr>
          <p:cNvSpPr/>
          <p:nvPr/>
        </p:nvSpPr>
        <p:spPr>
          <a:xfrm>
            <a:off x="7096862" y="4811430"/>
            <a:ext cx="3135007" cy="400266"/>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rgbClr val="A5A5A5"/>
                </a:solidFill>
                <a:cs typeface="Calibri"/>
              </a:rPr>
              <a:t>….....</a:t>
            </a:r>
            <a:endParaRPr lang="en-US"/>
          </a:p>
        </p:txBody>
      </p:sp>
      <p:sp>
        <p:nvSpPr>
          <p:cNvPr id="49" name="Arrow: Down 17">
            <a:extLst>
              <a:ext uri="{FF2B5EF4-FFF2-40B4-BE49-F238E27FC236}">
                <a16:creationId xmlns:a16="http://schemas.microsoft.com/office/drawing/2014/main" id="{99F8FF11-ADB7-4239-9D6C-7C9E871E368A}"/>
              </a:ext>
            </a:extLst>
          </p:cNvPr>
          <p:cNvSpPr/>
          <p:nvPr/>
        </p:nvSpPr>
        <p:spPr>
          <a:xfrm flipV="1">
            <a:off x="3552777" y="5424396"/>
            <a:ext cx="189992" cy="21640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Arrow: Down 58">
            <a:extLst>
              <a:ext uri="{FF2B5EF4-FFF2-40B4-BE49-F238E27FC236}">
                <a16:creationId xmlns:a16="http://schemas.microsoft.com/office/drawing/2014/main" id="{41FCC505-D892-4618-A75D-9F41B42E5F02}"/>
              </a:ext>
            </a:extLst>
          </p:cNvPr>
          <p:cNvSpPr/>
          <p:nvPr/>
        </p:nvSpPr>
        <p:spPr>
          <a:xfrm flipV="1">
            <a:off x="8556513" y="5375864"/>
            <a:ext cx="210312" cy="21640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21191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screenshot of a cell phone&#10;&#10;Description generated with very high confidence">
            <a:extLst>
              <a:ext uri="{FF2B5EF4-FFF2-40B4-BE49-F238E27FC236}">
                <a16:creationId xmlns:a16="http://schemas.microsoft.com/office/drawing/2014/main" id="{7A66A132-9E4B-49E7-A9F7-0FE978274CC4}"/>
              </a:ext>
            </a:extLst>
          </p:cNvPr>
          <p:cNvPicPr>
            <a:picLocks noChangeAspect="1"/>
          </p:cNvPicPr>
          <p:nvPr/>
        </p:nvPicPr>
        <p:blipFill>
          <a:blip r:embed="rId3"/>
          <a:stretch>
            <a:fillRect/>
          </a:stretch>
        </p:blipFill>
        <p:spPr>
          <a:xfrm>
            <a:off x="4306185" y="1921045"/>
            <a:ext cx="7489370" cy="4220934"/>
          </a:xfrm>
          <a:prstGeom prst="rect">
            <a:avLst/>
          </a:prstGeom>
        </p:spPr>
      </p:pic>
      <p:sp>
        <p:nvSpPr>
          <p:cNvPr id="4" name="Slide Number Placeholder 3">
            <a:extLst>
              <a:ext uri="{FF2B5EF4-FFF2-40B4-BE49-F238E27FC236}">
                <a16:creationId xmlns:a16="http://schemas.microsoft.com/office/drawing/2014/main" id="{A63B155E-31E8-456B-9BD4-6C3DD999382D}"/>
              </a:ext>
            </a:extLst>
          </p:cNvPr>
          <p:cNvSpPr>
            <a:spLocks noGrp="1"/>
          </p:cNvSpPr>
          <p:nvPr>
            <p:ph type="sldNum" sz="quarter" idx="10"/>
          </p:nvPr>
        </p:nvSpPr>
        <p:spPr/>
        <p:txBody>
          <a:bodyPr/>
          <a:lstStyle/>
          <a:p>
            <a:fld id="{0F418C06-167A-E646-9EF6-18275B625F6B}" type="slidenum">
              <a:rPr lang="en-US" smtClean="0"/>
              <a:pPr/>
              <a:t>39</a:t>
            </a:fld>
            <a:endParaRPr lang="en-US"/>
          </a:p>
        </p:txBody>
      </p:sp>
      <p:sp>
        <p:nvSpPr>
          <p:cNvPr id="3" name="Text Placeholder 2">
            <a:extLst>
              <a:ext uri="{FF2B5EF4-FFF2-40B4-BE49-F238E27FC236}">
                <a16:creationId xmlns:a16="http://schemas.microsoft.com/office/drawing/2014/main" id="{F70525CD-007E-4E3E-9831-D1510B1175F6}"/>
              </a:ext>
            </a:extLst>
          </p:cNvPr>
          <p:cNvSpPr>
            <a:spLocks noGrp="1"/>
          </p:cNvSpPr>
          <p:nvPr>
            <p:ph type="body" sz="quarter" idx="4294967295"/>
          </p:nvPr>
        </p:nvSpPr>
        <p:spPr>
          <a:xfrm>
            <a:off x="529355" y="2207065"/>
            <a:ext cx="4419600" cy="3824287"/>
          </a:xfrm>
          <a:prstGeom prst="rect">
            <a:avLst/>
          </a:prstGeom>
        </p:spPr>
        <p:txBody>
          <a:bodyPr vert="horz" anchor="t"/>
          <a:lstStyle/>
          <a:p>
            <a:pPr marL="285750" indent="-285750">
              <a:buFont typeface="Arial"/>
              <a:buChar char="•"/>
            </a:pPr>
            <a:r>
              <a:rPr lang="en-US" dirty="0"/>
              <a:t>Most hard skills are undersupplied</a:t>
            </a:r>
          </a:p>
          <a:p>
            <a:pPr marL="285750" indent="-285750">
              <a:buFont typeface="Arial"/>
              <a:buChar char="•"/>
            </a:pPr>
            <a:r>
              <a:rPr lang="en-US" dirty="0"/>
              <a:t>Most soft skills are oversupplied.</a:t>
            </a:r>
          </a:p>
          <a:p>
            <a:pPr marL="285750" indent="-285750">
              <a:buFont typeface="Arial"/>
              <a:buChar char="•"/>
            </a:pPr>
            <a:r>
              <a:rPr lang="en-US" dirty="0"/>
              <a:t>Some skills appear to be extremely undersupplied (NICU)</a:t>
            </a:r>
          </a:p>
          <a:p>
            <a:endParaRPr lang="en-US" dirty="0"/>
          </a:p>
          <a:p>
            <a:endParaRPr lang="en-US" dirty="0"/>
          </a:p>
          <a:p>
            <a:endParaRPr lang="en-US" dirty="0"/>
          </a:p>
          <a:p>
            <a:endParaRPr lang="en-US" dirty="0"/>
          </a:p>
          <a:p>
            <a:endParaRPr lang="en-US" dirty="0"/>
          </a:p>
          <a:p>
            <a:endParaRPr lang="en-US" dirty="0"/>
          </a:p>
        </p:txBody>
      </p:sp>
      <p:sp>
        <p:nvSpPr>
          <p:cNvPr id="5" name="Title 4"/>
          <p:cNvSpPr>
            <a:spLocks noGrp="1"/>
          </p:cNvSpPr>
          <p:nvPr>
            <p:ph type="title"/>
          </p:nvPr>
        </p:nvSpPr>
        <p:spPr/>
        <p:txBody>
          <a:bodyPr/>
          <a:lstStyle/>
          <a:p>
            <a:r>
              <a:rPr lang="en-US" dirty="0"/>
              <a:t>Skill Differences Between</a:t>
            </a:r>
            <a:br>
              <a:rPr lang="en-US" dirty="0"/>
            </a:br>
            <a:r>
              <a:rPr lang="en-US" dirty="0"/>
              <a:t>Job-Ads and Resumes</a:t>
            </a:r>
            <a:br>
              <a:rPr lang="en-US" dirty="0"/>
            </a:br>
            <a:endParaRPr lang="en-US" dirty="0"/>
          </a:p>
        </p:txBody>
      </p:sp>
    </p:spTree>
    <p:extLst>
      <p:ext uri="{BB962C8B-B14F-4D97-AF65-F5344CB8AC3E}">
        <p14:creationId xmlns:p14="http://schemas.microsoft.com/office/powerpoint/2010/main" val="276844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DEDD41-9DBB-A545-B55A-1BBE61EDABBE}"/>
              </a:ext>
            </a:extLst>
          </p:cNvPr>
          <p:cNvSpPr>
            <a:spLocks noGrp="1"/>
          </p:cNvSpPr>
          <p:nvPr>
            <p:ph type="sldNum" sz="quarter" idx="10"/>
          </p:nvPr>
        </p:nvSpPr>
        <p:spPr>
          <a:prstGeom prst="rect">
            <a:avLst/>
          </a:prstGeom>
        </p:spPr>
        <p:txBody>
          <a:bodyPr/>
          <a:lstStyle/>
          <a:p>
            <a:fld id="{0F418C06-167A-E646-9EF6-18275B625F6B}" type="slidenum">
              <a:rPr lang="en-US" smtClean="0"/>
              <a:pPr/>
              <a:t>4</a:t>
            </a:fld>
            <a:endParaRPr lang="en-US"/>
          </a:p>
        </p:txBody>
      </p:sp>
      <p:sp>
        <p:nvSpPr>
          <p:cNvPr id="2" name="Title 1">
            <a:extLst>
              <a:ext uri="{FF2B5EF4-FFF2-40B4-BE49-F238E27FC236}">
                <a16:creationId xmlns:a16="http://schemas.microsoft.com/office/drawing/2014/main" id="{530377BF-CD0D-5041-A8FA-C4D7969AAB5D}"/>
              </a:ext>
            </a:extLst>
          </p:cNvPr>
          <p:cNvSpPr>
            <a:spLocks noGrp="1"/>
          </p:cNvSpPr>
          <p:nvPr>
            <p:ph type="title" idx="4294967295"/>
          </p:nvPr>
        </p:nvSpPr>
        <p:spPr>
          <a:xfrm>
            <a:off x="0" y="252413"/>
            <a:ext cx="10972800" cy="1143000"/>
          </a:xfrm>
        </p:spPr>
        <p:txBody>
          <a:bodyPr anchor="t"/>
          <a:lstStyle/>
          <a:p>
            <a:r>
              <a:rPr lang="en-US">
                <a:solidFill>
                  <a:srgbClr val="E36C09"/>
                </a:solidFill>
                <a:latin typeface="ITC Franklin Gothic"/>
              </a:rPr>
              <a:t>Why study the STW?</a:t>
            </a:r>
          </a:p>
        </p:txBody>
      </p:sp>
      <p:sp>
        <p:nvSpPr>
          <p:cNvPr id="3" name="Rectangle 2">
            <a:extLst>
              <a:ext uri="{FF2B5EF4-FFF2-40B4-BE49-F238E27FC236}">
                <a16:creationId xmlns:a16="http://schemas.microsoft.com/office/drawing/2014/main" id="{A7E32F8A-F8A5-0F43-B5EB-9EBD817BD2BD}"/>
              </a:ext>
            </a:extLst>
          </p:cNvPr>
          <p:cNvSpPr/>
          <p:nvPr/>
        </p:nvSpPr>
        <p:spPr>
          <a:xfrm>
            <a:off x="544507" y="1490444"/>
            <a:ext cx="7406289" cy="2554545"/>
          </a:xfrm>
          <a:prstGeom prst="rect">
            <a:avLst/>
          </a:prstGeom>
        </p:spPr>
        <p:txBody>
          <a:bodyPr wrap="square" anchor="t">
            <a:spAutoFit/>
          </a:bodyPr>
          <a:lstStyle/>
          <a:p>
            <a:r>
              <a:rPr lang="en-US" sz="3200">
                <a:solidFill>
                  <a:schemeClr val="accent1">
                    <a:lumMod val="50000"/>
                  </a:schemeClr>
                </a:solidFill>
                <a:latin typeface="Franklin Gothic Book"/>
              </a:rPr>
              <a:t>More precisely understanding can lead to policy reforms that enhance the economic well-being of both the nation and individual.</a:t>
            </a:r>
          </a:p>
          <a:p>
            <a:endParaRPr lang="en-US" sz="3200">
              <a:solidFill>
                <a:schemeClr val="accent1">
                  <a:lumMod val="50000"/>
                </a:schemeClr>
              </a:solidFill>
              <a:latin typeface="Franklin Gothic Book" panose="020B0503020102020204" pitchFamily="34" charset="0"/>
            </a:endParaRPr>
          </a:p>
        </p:txBody>
      </p:sp>
      <p:sp>
        <p:nvSpPr>
          <p:cNvPr id="6" name="Rectangle 5">
            <a:extLst>
              <a:ext uri="{FF2B5EF4-FFF2-40B4-BE49-F238E27FC236}">
                <a16:creationId xmlns:a16="http://schemas.microsoft.com/office/drawing/2014/main" id="{E8D5A9AC-1CBE-004C-8E21-F3373BC2D71C}"/>
              </a:ext>
            </a:extLst>
          </p:cNvPr>
          <p:cNvSpPr/>
          <p:nvPr/>
        </p:nvSpPr>
        <p:spPr>
          <a:xfrm>
            <a:off x="201086" y="2303651"/>
            <a:ext cx="8195273" cy="2800767"/>
          </a:xfrm>
          <a:prstGeom prst="rect">
            <a:avLst/>
          </a:prstGeom>
        </p:spPr>
        <p:txBody>
          <a:bodyPr wrap="square">
            <a:spAutoFit/>
          </a:bodyPr>
          <a:lstStyle/>
          <a:p>
            <a:pPr algn="r"/>
            <a:endParaRPr lang="en-US" sz="3200" dirty="0">
              <a:solidFill>
                <a:schemeClr val="accent1">
                  <a:lumMod val="50000"/>
                </a:schemeClr>
              </a:solidFill>
              <a:latin typeface="Franklin Gothic Book" panose="020B0503020102020204" pitchFamily="34" charset="0"/>
            </a:endParaRPr>
          </a:p>
          <a:p>
            <a:pPr algn="r"/>
            <a:endParaRPr lang="en-US" sz="3200" dirty="0">
              <a:solidFill>
                <a:schemeClr val="accent1">
                  <a:lumMod val="50000"/>
                </a:schemeClr>
              </a:solidFill>
              <a:latin typeface="Franklin Gothic Book" panose="020B0503020102020204" pitchFamily="34" charset="0"/>
            </a:endParaRPr>
          </a:p>
          <a:p>
            <a:pPr algn="r"/>
            <a:r>
              <a:rPr lang="en-US" sz="3200" dirty="0">
                <a:solidFill>
                  <a:schemeClr val="accent1">
                    <a:lumMod val="50000"/>
                  </a:schemeClr>
                </a:solidFill>
                <a:latin typeface="Franklin Gothic Book" panose="020B0503020102020204" pitchFamily="34" charset="0"/>
              </a:rPr>
              <a:t> </a:t>
            </a:r>
          </a:p>
          <a:p>
            <a:pPr algn="r"/>
            <a:r>
              <a:rPr lang="en-US" sz="3200" dirty="0">
                <a:solidFill>
                  <a:schemeClr val="accent1">
                    <a:lumMod val="50000"/>
                  </a:schemeClr>
                </a:solidFill>
                <a:latin typeface="Franklin Gothic Book" panose="020B0503020102020204" pitchFamily="34" charset="0"/>
              </a:rPr>
              <a:t>“</a:t>
            </a:r>
            <a:r>
              <a:rPr lang="en-US" sz="2400" i="1" dirty="0">
                <a:solidFill>
                  <a:schemeClr val="accent1">
                    <a:lumMod val="50000"/>
                  </a:schemeClr>
                </a:solidFill>
                <a:latin typeface="Franklin Gothic Book" panose="020B0503020102020204" pitchFamily="34" charset="0"/>
              </a:rPr>
              <a:t>Better data and better analyses of data are needed to make progress in understanding and addressing the challenges of skilled technical workforce development.”</a:t>
            </a:r>
            <a:endParaRPr lang="en-US" sz="3200" dirty="0">
              <a:solidFill>
                <a:schemeClr val="tx2">
                  <a:lumMod val="50000"/>
                </a:schemeClr>
              </a:solidFill>
              <a:latin typeface="Franklin Gothic Book" panose="020B0503020102020204" pitchFamily="34" charset="0"/>
            </a:endParaRPr>
          </a:p>
        </p:txBody>
      </p:sp>
      <p:pic>
        <p:nvPicPr>
          <p:cNvPr id="1026" name="Picture 2">
            <a:extLst>
              <a:ext uri="{FF2B5EF4-FFF2-40B4-BE49-F238E27FC236}">
                <a16:creationId xmlns:a16="http://schemas.microsoft.com/office/drawing/2014/main" id="{2BBD806B-A5FD-DC47-986D-6A002B6BEB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2855" y="1138359"/>
            <a:ext cx="2971800" cy="419137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938556" y="5104418"/>
            <a:ext cx="6096000" cy="646331"/>
          </a:xfrm>
          <a:prstGeom prst="rect">
            <a:avLst/>
          </a:prstGeom>
        </p:spPr>
        <p:txBody>
          <a:bodyPr>
            <a:spAutoFit/>
          </a:bodyPr>
          <a:lstStyle/>
          <a:p>
            <a:r>
              <a:rPr lang="en-US" dirty="0">
                <a:solidFill>
                  <a:schemeClr val="accent1">
                    <a:lumMod val="50000"/>
                  </a:schemeClr>
                </a:solidFill>
                <a:latin typeface="Franklin Gothic Book" panose="020B0503020102020204" pitchFamily="34" charset="0"/>
              </a:rPr>
              <a:t>National Academies report, Building America's Skilled Technical Workforce (2017)</a:t>
            </a:r>
            <a:endParaRPr lang="en-US" dirty="0"/>
          </a:p>
        </p:txBody>
      </p:sp>
    </p:spTree>
    <p:extLst>
      <p:ext uri="{BB962C8B-B14F-4D97-AF65-F5344CB8AC3E}">
        <p14:creationId xmlns:p14="http://schemas.microsoft.com/office/powerpoint/2010/main" val="31671416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 name="Table 92">
            <a:extLst>
              <a:ext uri="{FF2B5EF4-FFF2-40B4-BE49-F238E27FC236}">
                <a16:creationId xmlns:a16="http://schemas.microsoft.com/office/drawing/2014/main" id="{EA3470BE-BF1D-4346-B825-C432B3521C2E}"/>
              </a:ext>
            </a:extLst>
          </p:cNvPr>
          <p:cNvGraphicFramePr>
            <a:graphicFrameLocks noGrp="1"/>
          </p:cNvGraphicFramePr>
          <p:nvPr>
            <p:extLst>
              <p:ext uri="{D42A27DB-BD31-4B8C-83A1-F6EECF244321}">
                <p14:modId xmlns:p14="http://schemas.microsoft.com/office/powerpoint/2010/main" val="2584217986"/>
              </p:ext>
            </p:extLst>
          </p:nvPr>
        </p:nvGraphicFramePr>
        <p:xfrm>
          <a:off x="2492248" y="3753090"/>
          <a:ext cx="6814136" cy="2659245"/>
        </p:xfrm>
        <a:graphic>
          <a:graphicData uri="http://schemas.openxmlformats.org/drawingml/2006/table">
            <a:tbl>
              <a:tblPr firstRow="1">
                <a:tableStyleId>{7E9639D4-E3E2-4D34-9284-5A2195B3D0D7}</a:tableStyleId>
              </a:tblPr>
              <a:tblGrid>
                <a:gridCol w="851767">
                  <a:extLst>
                    <a:ext uri="{9D8B030D-6E8A-4147-A177-3AD203B41FA5}">
                      <a16:colId xmlns:a16="http://schemas.microsoft.com/office/drawing/2014/main" val="885283622"/>
                    </a:ext>
                  </a:extLst>
                </a:gridCol>
                <a:gridCol w="851767">
                  <a:extLst>
                    <a:ext uri="{9D8B030D-6E8A-4147-A177-3AD203B41FA5}">
                      <a16:colId xmlns:a16="http://schemas.microsoft.com/office/drawing/2014/main" val="1015361129"/>
                    </a:ext>
                  </a:extLst>
                </a:gridCol>
                <a:gridCol w="851767">
                  <a:extLst>
                    <a:ext uri="{9D8B030D-6E8A-4147-A177-3AD203B41FA5}">
                      <a16:colId xmlns:a16="http://schemas.microsoft.com/office/drawing/2014/main" val="3288094245"/>
                    </a:ext>
                  </a:extLst>
                </a:gridCol>
                <a:gridCol w="851767">
                  <a:extLst>
                    <a:ext uri="{9D8B030D-6E8A-4147-A177-3AD203B41FA5}">
                      <a16:colId xmlns:a16="http://schemas.microsoft.com/office/drawing/2014/main" val="345333873"/>
                    </a:ext>
                  </a:extLst>
                </a:gridCol>
                <a:gridCol w="851767">
                  <a:extLst>
                    <a:ext uri="{9D8B030D-6E8A-4147-A177-3AD203B41FA5}">
                      <a16:colId xmlns:a16="http://schemas.microsoft.com/office/drawing/2014/main" val="2342570079"/>
                    </a:ext>
                  </a:extLst>
                </a:gridCol>
                <a:gridCol w="851767">
                  <a:extLst>
                    <a:ext uri="{9D8B030D-6E8A-4147-A177-3AD203B41FA5}">
                      <a16:colId xmlns:a16="http://schemas.microsoft.com/office/drawing/2014/main" val="3522464402"/>
                    </a:ext>
                  </a:extLst>
                </a:gridCol>
                <a:gridCol w="851767">
                  <a:extLst>
                    <a:ext uri="{9D8B030D-6E8A-4147-A177-3AD203B41FA5}">
                      <a16:colId xmlns:a16="http://schemas.microsoft.com/office/drawing/2014/main" val="787097147"/>
                    </a:ext>
                  </a:extLst>
                </a:gridCol>
                <a:gridCol w="851767">
                  <a:extLst>
                    <a:ext uri="{9D8B030D-6E8A-4147-A177-3AD203B41FA5}">
                      <a16:colId xmlns:a16="http://schemas.microsoft.com/office/drawing/2014/main" val="1813286425"/>
                    </a:ext>
                  </a:extLst>
                </a:gridCol>
              </a:tblGrid>
              <a:tr h="531849">
                <a:tc>
                  <a:txBody>
                    <a:bodyPr/>
                    <a:lstStyle/>
                    <a:p>
                      <a:endParaRPr lang="en-US" sz="14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5914652"/>
                  </a:ext>
                </a:extLst>
              </a:tr>
              <a:tr h="531849">
                <a:tc>
                  <a:txBody>
                    <a:bodyPr/>
                    <a:lstStyle/>
                    <a:p>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809967"/>
                  </a:ext>
                </a:extLst>
              </a:tr>
              <a:tr h="531849">
                <a:tc>
                  <a:txBody>
                    <a:bodyPr/>
                    <a:lstStyle/>
                    <a:p>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3875203"/>
                  </a:ext>
                </a:extLst>
              </a:tr>
              <a:tr h="531849">
                <a:tc>
                  <a:txBody>
                    <a:bodyPr/>
                    <a:lstStyle/>
                    <a:p>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5212494"/>
                  </a:ext>
                </a:extLst>
              </a:tr>
              <a:tr h="531849">
                <a:tc>
                  <a:txBody>
                    <a:bodyPr/>
                    <a:lstStyle/>
                    <a:p>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5623118"/>
                  </a:ext>
                </a:extLst>
              </a:tr>
            </a:tbl>
          </a:graphicData>
        </a:graphic>
      </p:graphicFrame>
      <p:graphicFrame>
        <p:nvGraphicFramePr>
          <p:cNvPr id="48" name="Table 47">
            <a:extLst>
              <a:ext uri="{FF2B5EF4-FFF2-40B4-BE49-F238E27FC236}">
                <a16:creationId xmlns:a16="http://schemas.microsoft.com/office/drawing/2014/main" id="{6BCF615B-C947-0949-801A-359AA1B15123}"/>
              </a:ext>
            </a:extLst>
          </p:cNvPr>
          <p:cNvGraphicFramePr>
            <a:graphicFrameLocks noGrp="1"/>
          </p:cNvGraphicFramePr>
          <p:nvPr>
            <p:extLst>
              <p:ext uri="{D42A27DB-BD31-4B8C-83A1-F6EECF244321}">
                <p14:modId xmlns:p14="http://schemas.microsoft.com/office/powerpoint/2010/main" val="384673619"/>
              </p:ext>
            </p:extLst>
          </p:nvPr>
        </p:nvGraphicFramePr>
        <p:xfrm>
          <a:off x="2481673" y="3606885"/>
          <a:ext cx="6814136" cy="2767476"/>
        </p:xfrm>
        <a:graphic>
          <a:graphicData uri="http://schemas.openxmlformats.org/drawingml/2006/table">
            <a:tbl>
              <a:tblPr firstRow="1">
                <a:tableStyleId>{7E9639D4-E3E2-4D34-9284-5A2195B3D0D7}</a:tableStyleId>
              </a:tblPr>
              <a:tblGrid>
                <a:gridCol w="851767">
                  <a:extLst>
                    <a:ext uri="{9D8B030D-6E8A-4147-A177-3AD203B41FA5}">
                      <a16:colId xmlns:a16="http://schemas.microsoft.com/office/drawing/2014/main" val="885283622"/>
                    </a:ext>
                  </a:extLst>
                </a:gridCol>
                <a:gridCol w="851767">
                  <a:extLst>
                    <a:ext uri="{9D8B030D-6E8A-4147-A177-3AD203B41FA5}">
                      <a16:colId xmlns:a16="http://schemas.microsoft.com/office/drawing/2014/main" val="1015361129"/>
                    </a:ext>
                  </a:extLst>
                </a:gridCol>
                <a:gridCol w="851767">
                  <a:extLst>
                    <a:ext uri="{9D8B030D-6E8A-4147-A177-3AD203B41FA5}">
                      <a16:colId xmlns:a16="http://schemas.microsoft.com/office/drawing/2014/main" val="3288094245"/>
                    </a:ext>
                  </a:extLst>
                </a:gridCol>
                <a:gridCol w="851767">
                  <a:extLst>
                    <a:ext uri="{9D8B030D-6E8A-4147-A177-3AD203B41FA5}">
                      <a16:colId xmlns:a16="http://schemas.microsoft.com/office/drawing/2014/main" val="345333873"/>
                    </a:ext>
                  </a:extLst>
                </a:gridCol>
                <a:gridCol w="851767">
                  <a:extLst>
                    <a:ext uri="{9D8B030D-6E8A-4147-A177-3AD203B41FA5}">
                      <a16:colId xmlns:a16="http://schemas.microsoft.com/office/drawing/2014/main" val="2342570079"/>
                    </a:ext>
                  </a:extLst>
                </a:gridCol>
                <a:gridCol w="851767">
                  <a:extLst>
                    <a:ext uri="{9D8B030D-6E8A-4147-A177-3AD203B41FA5}">
                      <a16:colId xmlns:a16="http://schemas.microsoft.com/office/drawing/2014/main" val="3522464402"/>
                    </a:ext>
                  </a:extLst>
                </a:gridCol>
                <a:gridCol w="851767">
                  <a:extLst>
                    <a:ext uri="{9D8B030D-6E8A-4147-A177-3AD203B41FA5}">
                      <a16:colId xmlns:a16="http://schemas.microsoft.com/office/drawing/2014/main" val="787097147"/>
                    </a:ext>
                  </a:extLst>
                </a:gridCol>
                <a:gridCol w="851767">
                  <a:extLst>
                    <a:ext uri="{9D8B030D-6E8A-4147-A177-3AD203B41FA5}">
                      <a16:colId xmlns:a16="http://schemas.microsoft.com/office/drawing/2014/main" val="1813286425"/>
                    </a:ext>
                  </a:extLst>
                </a:gridCol>
              </a:tblGrid>
              <a:tr h="531849">
                <a:tc>
                  <a:txBody>
                    <a:bodyPr/>
                    <a:lstStyle/>
                    <a:p>
                      <a:endParaRPr lang="en-US" sz="14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a:solidFill>
                            <a:sysClr val="windowText" lastClr="000000"/>
                          </a:solidFill>
                        </a:rPr>
                        <a:t>Life Support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b="0">
                          <a:solidFill>
                            <a:sysClr val="windowText" lastClr="000000"/>
                          </a:solidFill>
                        </a:rPr>
                        <a:t>Trauma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b="0">
                          <a:solidFill>
                            <a:sysClr val="windowText" lastClr="000000"/>
                          </a:solidFill>
                        </a:rPr>
                        <a:t>NICU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b="0">
                          <a:solidFill>
                            <a:sysClr val="windowText" lastClr="000000"/>
                          </a:solidFill>
                        </a:rPr>
                        <a:t>Patient Care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200" b="0">
                          <a:solidFill>
                            <a:sysClr val="windowText" lastClr="000000"/>
                          </a:solidFill>
                        </a:rPr>
                        <a:t>Matching Skills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200" b="0">
                          <a:solidFill>
                            <a:sysClr val="windowText" lastClr="000000"/>
                          </a:solidFill>
                        </a:rPr>
                        <a:t># of Skills Requested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800" b="0">
                          <a:solidFill>
                            <a:sysClr val="windowText" lastClr="000000"/>
                          </a:solidFill>
                        </a:rPr>
                        <a:t>Match 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175914652"/>
                  </a:ext>
                </a:extLst>
              </a:tr>
              <a:tr h="531849">
                <a:tc>
                  <a:txBody>
                    <a:bodyPr/>
                    <a:lstStyle/>
                    <a:p>
                      <a:r>
                        <a:rPr lang="en-US" sz="1800"/>
                        <a:t>Job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61809967"/>
                  </a:ext>
                </a:extLst>
              </a:tr>
              <a:tr h="531849">
                <a:tc>
                  <a:txBody>
                    <a:bodyPr/>
                    <a:lstStyle/>
                    <a:p>
                      <a:r>
                        <a:rPr lang="en-US" sz="1800"/>
                        <a:t>Job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53875203"/>
                  </a:ext>
                </a:extLst>
              </a:tr>
              <a:tr h="531849">
                <a:tc>
                  <a:txBody>
                    <a:bodyPr/>
                    <a:lstStyle/>
                    <a:p>
                      <a:r>
                        <a:rPr lang="en-US" sz="1800"/>
                        <a:t>Job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5212494"/>
                  </a:ext>
                </a:extLst>
              </a:tr>
              <a:tr h="531849">
                <a:tc>
                  <a:txBody>
                    <a:bodyPr/>
                    <a:lstStyle/>
                    <a:p>
                      <a:r>
                        <a:rPr lang="en-US" sz="1800"/>
                        <a:t>Job 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6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5623118"/>
                  </a:ext>
                </a:extLst>
              </a:tr>
            </a:tbl>
          </a:graphicData>
        </a:graphic>
      </p:graphicFrame>
      <p:sp>
        <p:nvSpPr>
          <p:cNvPr id="4" name="Slide Number Placeholder 3">
            <a:extLst>
              <a:ext uri="{FF2B5EF4-FFF2-40B4-BE49-F238E27FC236}">
                <a16:creationId xmlns:a16="http://schemas.microsoft.com/office/drawing/2014/main" id="{CC60B63B-1E6A-467E-91E3-88867B6244A2}"/>
              </a:ext>
            </a:extLst>
          </p:cNvPr>
          <p:cNvSpPr>
            <a:spLocks noGrp="1"/>
          </p:cNvSpPr>
          <p:nvPr>
            <p:ph type="sldNum" sz="quarter" idx="10"/>
          </p:nvPr>
        </p:nvSpPr>
        <p:spPr>
          <a:prstGeom prst="rect">
            <a:avLst/>
          </a:prstGeom>
        </p:spPr>
        <p:txBody>
          <a:bodyPr/>
          <a:lstStyle/>
          <a:p>
            <a:fld id="{0F418C06-167A-E646-9EF6-18275B625F6B}" type="slidenum">
              <a:rPr lang="en-US" smtClean="0"/>
              <a:pPr/>
              <a:t>40</a:t>
            </a:fld>
            <a:endParaRPr lang="en-US"/>
          </a:p>
        </p:txBody>
      </p:sp>
      <p:sp>
        <p:nvSpPr>
          <p:cNvPr id="8" name="Title 7"/>
          <p:cNvSpPr>
            <a:spLocks noGrp="1"/>
          </p:cNvSpPr>
          <p:nvPr>
            <p:ph type="title"/>
          </p:nvPr>
        </p:nvSpPr>
        <p:spPr>
          <a:xfrm>
            <a:off x="0" y="211886"/>
            <a:ext cx="12072412" cy="830754"/>
          </a:xfrm>
        </p:spPr>
        <p:txBody>
          <a:bodyPr/>
          <a:lstStyle/>
          <a:p>
            <a:r>
              <a:rPr lang="en-US" dirty="0">
                <a:solidFill>
                  <a:schemeClr val="accent6">
                    <a:lumMod val="75000"/>
                  </a:schemeClr>
                </a:solidFill>
              </a:rPr>
              <a:t>Determining Match Between Ads and Resumes</a:t>
            </a:r>
            <a:br>
              <a:rPr lang="en-US" dirty="0">
                <a:solidFill>
                  <a:schemeClr val="accent6">
                    <a:lumMod val="75000"/>
                  </a:schemeClr>
                </a:solidFill>
              </a:rPr>
            </a:br>
            <a:endParaRPr lang="en-US" dirty="0"/>
          </a:p>
        </p:txBody>
      </p:sp>
      <p:graphicFrame>
        <p:nvGraphicFramePr>
          <p:cNvPr id="11" name="Table 10">
            <a:extLst>
              <a:ext uri="{FF2B5EF4-FFF2-40B4-BE49-F238E27FC236}">
                <a16:creationId xmlns:a16="http://schemas.microsoft.com/office/drawing/2014/main" id="{1B553B15-7521-C046-9F8D-79EA85647A0D}"/>
              </a:ext>
            </a:extLst>
          </p:cNvPr>
          <p:cNvGraphicFramePr>
            <a:graphicFrameLocks noGrp="1"/>
          </p:cNvGraphicFramePr>
          <p:nvPr>
            <p:extLst>
              <p:ext uri="{D42A27DB-BD31-4B8C-83A1-F6EECF244321}">
                <p14:modId xmlns:p14="http://schemas.microsoft.com/office/powerpoint/2010/main" val="2489704912"/>
              </p:ext>
            </p:extLst>
          </p:nvPr>
        </p:nvGraphicFramePr>
        <p:xfrm>
          <a:off x="545136" y="9202862"/>
          <a:ext cx="4863925" cy="2306320"/>
        </p:xfrm>
        <a:graphic>
          <a:graphicData uri="http://schemas.openxmlformats.org/drawingml/2006/table">
            <a:tbl>
              <a:tblPr firstRow="1" bandRow="1">
                <a:tableStyleId>{5C22544A-7EE6-4342-B048-85BDC9FD1C3A}</a:tableStyleId>
              </a:tblPr>
              <a:tblGrid>
                <a:gridCol w="972785">
                  <a:extLst>
                    <a:ext uri="{9D8B030D-6E8A-4147-A177-3AD203B41FA5}">
                      <a16:colId xmlns:a16="http://schemas.microsoft.com/office/drawing/2014/main" val="885283622"/>
                    </a:ext>
                  </a:extLst>
                </a:gridCol>
                <a:gridCol w="972785">
                  <a:extLst>
                    <a:ext uri="{9D8B030D-6E8A-4147-A177-3AD203B41FA5}">
                      <a16:colId xmlns:a16="http://schemas.microsoft.com/office/drawing/2014/main" val="1015361129"/>
                    </a:ext>
                  </a:extLst>
                </a:gridCol>
                <a:gridCol w="972785">
                  <a:extLst>
                    <a:ext uri="{9D8B030D-6E8A-4147-A177-3AD203B41FA5}">
                      <a16:colId xmlns:a16="http://schemas.microsoft.com/office/drawing/2014/main" val="3288094245"/>
                    </a:ext>
                  </a:extLst>
                </a:gridCol>
                <a:gridCol w="972785">
                  <a:extLst>
                    <a:ext uri="{9D8B030D-6E8A-4147-A177-3AD203B41FA5}">
                      <a16:colId xmlns:a16="http://schemas.microsoft.com/office/drawing/2014/main" val="345333873"/>
                    </a:ext>
                  </a:extLst>
                </a:gridCol>
                <a:gridCol w="972785">
                  <a:extLst>
                    <a:ext uri="{9D8B030D-6E8A-4147-A177-3AD203B41FA5}">
                      <a16:colId xmlns:a16="http://schemas.microsoft.com/office/drawing/2014/main" val="3522464402"/>
                    </a:ext>
                  </a:extLst>
                </a:gridCol>
              </a:tblGrid>
              <a:tr h="370840">
                <a:tc>
                  <a:txBody>
                    <a:bodyPr/>
                    <a:lstStyle/>
                    <a:p>
                      <a:endParaRPr lang="en-US" sz="1600" b="0"/>
                    </a:p>
                  </a:txBody>
                  <a:tcPr/>
                </a:tc>
                <a:tc>
                  <a:txBody>
                    <a:bodyPr/>
                    <a:lstStyle/>
                    <a:p>
                      <a:r>
                        <a:rPr lang="en-US" sz="1600" b="0"/>
                        <a:t>Life Support</a:t>
                      </a:r>
                    </a:p>
                  </a:txBody>
                  <a:tcPr/>
                </a:tc>
                <a:tc>
                  <a:txBody>
                    <a:bodyPr/>
                    <a:lstStyle/>
                    <a:p>
                      <a:r>
                        <a:rPr lang="en-US" sz="1600" b="0"/>
                        <a:t>Trauma</a:t>
                      </a:r>
                    </a:p>
                  </a:txBody>
                  <a:tcPr/>
                </a:tc>
                <a:tc>
                  <a:txBody>
                    <a:bodyPr/>
                    <a:lstStyle/>
                    <a:p>
                      <a:r>
                        <a:rPr lang="en-US" sz="1600" b="0"/>
                        <a:t>Neonatal Intensive Care Unit</a:t>
                      </a:r>
                    </a:p>
                  </a:txBody>
                  <a:tcPr/>
                </a:tc>
                <a:tc>
                  <a:txBody>
                    <a:bodyPr/>
                    <a:lstStyle/>
                    <a:p>
                      <a:r>
                        <a:rPr lang="en-US" sz="1600" b="0"/>
                        <a:t>Patient Care</a:t>
                      </a:r>
                    </a:p>
                  </a:txBody>
                  <a:tcPr/>
                </a:tc>
                <a:extLst>
                  <a:ext uri="{0D108BD9-81ED-4DB2-BD59-A6C34878D82A}">
                    <a16:rowId xmlns:a16="http://schemas.microsoft.com/office/drawing/2014/main" val="722560580"/>
                  </a:ext>
                </a:extLst>
              </a:tr>
              <a:tr h="370840">
                <a:tc>
                  <a:txBody>
                    <a:bodyPr/>
                    <a:lstStyle/>
                    <a:p>
                      <a:r>
                        <a:rPr lang="en-US" sz="1400"/>
                        <a:t>Resume 1</a:t>
                      </a:r>
                    </a:p>
                  </a:txBody>
                  <a:tcPr/>
                </a:tc>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2961809967"/>
                  </a:ext>
                </a:extLst>
              </a:tr>
              <a:tr h="370840">
                <a:tc>
                  <a:txBody>
                    <a:bodyPr/>
                    <a:lstStyle/>
                    <a:p>
                      <a:r>
                        <a:rPr lang="en-US" sz="1400"/>
                        <a:t>Resume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32805201"/>
                  </a:ext>
                </a:extLst>
              </a:tr>
              <a:tr h="370840">
                <a:tc>
                  <a:txBody>
                    <a:bodyPr/>
                    <a:lstStyle/>
                    <a:p>
                      <a:r>
                        <a:rPr lang="en-US" sz="1400"/>
                        <a:t>Resume 3</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22471877"/>
                  </a:ext>
                </a:extLst>
              </a:tr>
              <a:tr h="370840">
                <a:tc>
                  <a:txBody>
                    <a:bodyPr/>
                    <a:lstStyle/>
                    <a:p>
                      <a:r>
                        <a:rPr lang="en-US" sz="1400"/>
                        <a:t>Resume 4</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49833551"/>
                  </a:ext>
                </a:extLst>
              </a:tr>
            </a:tbl>
          </a:graphicData>
        </a:graphic>
      </p:graphicFrame>
      <p:pic>
        <p:nvPicPr>
          <p:cNvPr id="16" name="Picture 15">
            <a:extLst>
              <a:ext uri="{FF2B5EF4-FFF2-40B4-BE49-F238E27FC236}">
                <a16:creationId xmlns:a16="http://schemas.microsoft.com/office/drawing/2014/main" id="{7118C62E-465A-FC4C-99AB-BB9F715146CD}"/>
              </a:ext>
            </a:extLst>
          </p:cNvPr>
          <p:cNvPicPr>
            <a:picLocks noChangeAspect="1"/>
          </p:cNvPicPr>
          <p:nvPr/>
        </p:nvPicPr>
        <p:blipFill rotWithShape="1">
          <a:blip r:embed="rId3"/>
          <a:srcRect l="12540" t="6667" r="12603" b="20411"/>
          <a:stretch/>
        </p:blipFill>
        <p:spPr>
          <a:xfrm>
            <a:off x="1886647" y="10037891"/>
            <a:ext cx="326572" cy="318131"/>
          </a:xfrm>
          <a:prstGeom prst="rect">
            <a:avLst/>
          </a:prstGeom>
        </p:spPr>
      </p:pic>
      <p:pic>
        <p:nvPicPr>
          <p:cNvPr id="17" name="Picture 16">
            <a:extLst>
              <a:ext uri="{FF2B5EF4-FFF2-40B4-BE49-F238E27FC236}">
                <a16:creationId xmlns:a16="http://schemas.microsoft.com/office/drawing/2014/main" id="{533DFAEA-C5BE-AC43-98C6-B5D5F7D8ACE3}"/>
              </a:ext>
            </a:extLst>
          </p:cNvPr>
          <p:cNvPicPr>
            <a:picLocks noChangeAspect="1"/>
          </p:cNvPicPr>
          <p:nvPr/>
        </p:nvPicPr>
        <p:blipFill rotWithShape="1">
          <a:blip r:embed="rId3"/>
          <a:srcRect l="12540" t="6667" r="12603" b="20411"/>
          <a:stretch/>
        </p:blipFill>
        <p:spPr>
          <a:xfrm>
            <a:off x="2875560" y="10067842"/>
            <a:ext cx="326572" cy="318131"/>
          </a:xfrm>
          <a:prstGeom prst="rect">
            <a:avLst/>
          </a:prstGeom>
        </p:spPr>
      </p:pic>
      <p:pic>
        <p:nvPicPr>
          <p:cNvPr id="18" name="Picture 17">
            <a:extLst>
              <a:ext uri="{FF2B5EF4-FFF2-40B4-BE49-F238E27FC236}">
                <a16:creationId xmlns:a16="http://schemas.microsoft.com/office/drawing/2014/main" id="{E4398294-143B-E149-839B-3E5A33414AE6}"/>
              </a:ext>
            </a:extLst>
          </p:cNvPr>
          <p:cNvPicPr>
            <a:picLocks noChangeAspect="1"/>
          </p:cNvPicPr>
          <p:nvPr/>
        </p:nvPicPr>
        <p:blipFill rotWithShape="1">
          <a:blip r:embed="rId3"/>
          <a:srcRect l="12540" t="6667" r="12603" b="20411"/>
          <a:stretch/>
        </p:blipFill>
        <p:spPr>
          <a:xfrm>
            <a:off x="4750959" y="10392069"/>
            <a:ext cx="326572" cy="318131"/>
          </a:xfrm>
          <a:prstGeom prst="rect">
            <a:avLst/>
          </a:prstGeom>
        </p:spPr>
      </p:pic>
      <p:pic>
        <p:nvPicPr>
          <p:cNvPr id="20" name="Picture 19">
            <a:extLst>
              <a:ext uri="{FF2B5EF4-FFF2-40B4-BE49-F238E27FC236}">
                <a16:creationId xmlns:a16="http://schemas.microsoft.com/office/drawing/2014/main" id="{7E267F3E-E62C-FB45-8964-31E2E0CA5DBC}"/>
              </a:ext>
            </a:extLst>
          </p:cNvPr>
          <p:cNvPicPr>
            <a:picLocks noChangeAspect="1"/>
          </p:cNvPicPr>
          <p:nvPr/>
        </p:nvPicPr>
        <p:blipFill rotWithShape="1">
          <a:blip r:embed="rId3"/>
          <a:srcRect l="12540" t="6667" r="12603" b="20411"/>
          <a:stretch/>
        </p:blipFill>
        <p:spPr>
          <a:xfrm>
            <a:off x="1886647" y="11202938"/>
            <a:ext cx="326572" cy="318131"/>
          </a:xfrm>
          <a:prstGeom prst="rect">
            <a:avLst/>
          </a:prstGeom>
        </p:spPr>
      </p:pic>
      <p:pic>
        <p:nvPicPr>
          <p:cNvPr id="21" name="Picture 20">
            <a:extLst>
              <a:ext uri="{FF2B5EF4-FFF2-40B4-BE49-F238E27FC236}">
                <a16:creationId xmlns:a16="http://schemas.microsoft.com/office/drawing/2014/main" id="{44561BE4-19F3-3B4E-8710-735F2BDF7E54}"/>
              </a:ext>
            </a:extLst>
          </p:cNvPr>
          <p:cNvPicPr>
            <a:picLocks noChangeAspect="1"/>
          </p:cNvPicPr>
          <p:nvPr/>
        </p:nvPicPr>
        <p:blipFill rotWithShape="1">
          <a:blip r:embed="rId3"/>
          <a:srcRect l="12540" t="6667" r="12603" b="20411"/>
          <a:stretch/>
        </p:blipFill>
        <p:spPr>
          <a:xfrm>
            <a:off x="1875496" y="10800968"/>
            <a:ext cx="326572" cy="318131"/>
          </a:xfrm>
          <a:prstGeom prst="rect">
            <a:avLst/>
          </a:prstGeom>
        </p:spPr>
      </p:pic>
      <p:pic>
        <p:nvPicPr>
          <p:cNvPr id="23" name="Picture 22">
            <a:extLst>
              <a:ext uri="{FF2B5EF4-FFF2-40B4-BE49-F238E27FC236}">
                <a16:creationId xmlns:a16="http://schemas.microsoft.com/office/drawing/2014/main" id="{4CD92CC3-6CF9-9544-B825-A20E72FFAF9C}"/>
              </a:ext>
            </a:extLst>
          </p:cNvPr>
          <p:cNvPicPr>
            <a:picLocks noChangeAspect="1"/>
          </p:cNvPicPr>
          <p:nvPr/>
        </p:nvPicPr>
        <p:blipFill rotWithShape="1">
          <a:blip r:embed="rId3"/>
          <a:srcRect l="12540" t="6667" r="12603" b="20411"/>
          <a:stretch/>
        </p:blipFill>
        <p:spPr>
          <a:xfrm>
            <a:off x="3847847" y="10800966"/>
            <a:ext cx="326572" cy="318131"/>
          </a:xfrm>
          <a:prstGeom prst="rect">
            <a:avLst/>
          </a:prstGeom>
        </p:spPr>
      </p:pic>
      <p:pic>
        <p:nvPicPr>
          <p:cNvPr id="24" name="Picture 23">
            <a:extLst>
              <a:ext uri="{FF2B5EF4-FFF2-40B4-BE49-F238E27FC236}">
                <a16:creationId xmlns:a16="http://schemas.microsoft.com/office/drawing/2014/main" id="{A531E065-47A9-CA4B-8A2A-E50A47475867}"/>
              </a:ext>
            </a:extLst>
          </p:cNvPr>
          <p:cNvPicPr>
            <a:picLocks noChangeAspect="1"/>
          </p:cNvPicPr>
          <p:nvPr/>
        </p:nvPicPr>
        <p:blipFill rotWithShape="1">
          <a:blip r:embed="rId3"/>
          <a:srcRect l="12540" t="6667" r="12603" b="20411"/>
          <a:stretch/>
        </p:blipFill>
        <p:spPr>
          <a:xfrm>
            <a:off x="4773836" y="10787714"/>
            <a:ext cx="326572" cy="318131"/>
          </a:xfrm>
          <a:prstGeom prst="rect">
            <a:avLst/>
          </a:prstGeom>
        </p:spPr>
      </p:pic>
      <p:pic>
        <p:nvPicPr>
          <p:cNvPr id="25" name="Picture 24">
            <a:extLst>
              <a:ext uri="{FF2B5EF4-FFF2-40B4-BE49-F238E27FC236}">
                <a16:creationId xmlns:a16="http://schemas.microsoft.com/office/drawing/2014/main" id="{F6C384CD-6707-CA4F-A198-50AEDB414917}"/>
              </a:ext>
            </a:extLst>
          </p:cNvPr>
          <p:cNvPicPr>
            <a:picLocks noChangeAspect="1"/>
          </p:cNvPicPr>
          <p:nvPr/>
        </p:nvPicPr>
        <p:blipFill rotWithShape="1">
          <a:blip r:embed="rId3"/>
          <a:srcRect l="12540" t="6667" r="12603" b="20411"/>
          <a:stretch/>
        </p:blipFill>
        <p:spPr>
          <a:xfrm>
            <a:off x="4750959" y="10031518"/>
            <a:ext cx="326572" cy="318131"/>
          </a:xfrm>
          <a:prstGeom prst="rect">
            <a:avLst/>
          </a:prstGeom>
        </p:spPr>
      </p:pic>
      <p:pic>
        <p:nvPicPr>
          <p:cNvPr id="26" name="Picture 25">
            <a:extLst>
              <a:ext uri="{FF2B5EF4-FFF2-40B4-BE49-F238E27FC236}">
                <a16:creationId xmlns:a16="http://schemas.microsoft.com/office/drawing/2014/main" id="{0E3CFE17-F3A2-1145-BFF6-90FD23AC2B3D}"/>
              </a:ext>
            </a:extLst>
          </p:cNvPr>
          <p:cNvPicPr>
            <a:picLocks noChangeAspect="1"/>
          </p:cNvPicPr>
          <p:nvPr/>
        </p:nvPicPr>
        <p:blipFill rotWithShape="1">
          <a:blip r:embed="rId3"/>
          <a:srcRect l="12540" t="6667" r="12603" b="20411"/>
          <a:stretch/>
        </p:blipFill>
        <p:spPr>
          <a:xfrm>
            <a:off x="4773836" y="11151731"/>
            <a:ext cx="326572" cy="318131"/>
          </a:xfrm>
          <a:prstGeom prst="rect">
            <a:avLst/>
          </a:prstGeom>
        </p:spPr>
      </p:pic>
      <p:graphicFrame>
        <p:nvGraphicFramePr>
          <p:cNvPr id="27" name="Table 26">
            <a:extLst>
              <a:ext uri="{FF2B5EF4-FFF2-40B4-BE49-F238E27FC236}">
                <a16:creationId xmlns:a16="http://schemas.microsoft.com/office/drawing/2014/main" id="{68DB514F-483A-F247-BAA6-BE6E201A1484}"/>
              </a:ext>
            </a:extLst>
          </p:cNvPr>
          <p:cNvGraphicFramePr>
            <a:graphicFrameLocks noGrp="1"/>
          </p:cNvGraphicFramePr>
          <p:nvPr>
            <p:extLst>
              <p:ext uri="{D42A27DB-BD31-4B8C-83A1-F6EECF244321}">
                <p14:modId xmlns:p14="http://schemas.microsoft.com/office/powerpoint/2010/main" val="481170403"/>
              </p:ext>
            </p:extLst>
          </p:nvPr>
        </p:nvGraphicFramePr>
        <p:xfrm>
          <a:off x="5821312" y="9214749"/>
          <a:ext cx="4863925" cy="2306320"/>
        </p:xfrm>
        <a:graphic>
          <a:graphicData uri="http://schemas.openxmlformats.org/drawingml/2006/table">
            <a:tbl>
              <a:tblPr firstRow="1" bandRow="1">
                <a:tableStyleId>{5C22544A-7EE6-4342-B048-85BDC9FD1C3A}</a:tableStyleId>
              </a:tblPr>
              <a:tblGrid>
                <a:gridCol w="972785">
                  <a:extLst>
                    <a:ext uri="{9D8B030D-6E8A-4147-A177-3AD203B41FA5}">
                      <a16:colId xmlns:a16="http://schemas.microsoft.com/office/drawing/2014/main" val="885283622"/>
                    </a:ext>
                  </a:extLst>
                </a:gridCol>
                <a:gridCol w="972785">
                  <a:extLst>
                    <a:ext uri="{9D8B030D-6E8A-4147-A177-3AD203B41FA5}">
                      <a16:colId xmlns:a16="http://schemas.microsoft.com/office/drawing/2014/main" val="1015361129"/>
                    </a:ext>
                  </a:extLst>
                </a:gridCol>
                <a:gridCol w="972785">
                  <a:extLst>
                    <a:ext uri="{9D8B030D-6E8A-4147-A177-3AD203B41FA5}">
                      <a16:colId xmlns:a16="http://schemas.microsoft.com/office/drawing/2014/main" val="3288094245"/>
                    </a:ext>
                  </a:extLst>
                </a:gridCol>
                <a:gridCol w="972785">
                  <a:extLst>
                    <a:ext uri="{9D8B030D-6E8A-4147-A177-3AD203B41FA5}">
                      <a16:colId xmlns:a16="http://schemas.microsoft.com/office/drawing/2014/main" val="345333873"/>
                    </a:ext>
                  </a:extLst>
                </a:gridCol>
                <a:gridCol w="972785">
                  <a:extLst>
                    <a:ext uri="{9D8B030D-6E8A-4147-A177-3AD203B41FA5}">
                      <a16:colId xmlns:a16="http://schemas.microsoft.com/office/drawing/2014/main" val="3522464402"/>
                    </a:ext>
                  </a:extLst>
                </a:gridCol>
              </a:tblGrid>
              <a:tr h="370840">
                <a:tc>
                  <a:txBody>
                    <a:bodyPr/>
                    <a:lstStyle/>
                    <a:p>
                      <a:endParaRPr lang="en-US" sz="1600" b="0"/>
                    </a:p>
                  </a:txBody>
                  <a:tcPr/>
                </a:tc>
                <a:tc>
                  <a:txBody>
                    <a:bodyPr/>
                    <a:lstStyle/>
                    <a:p>
                      <a:r>
                        <a:rPr lang="en-US" sz="1600" b="0"/>
                        <a:t>Life Support</a:t>
                      </a:r>
                    </a:p>
                  </a:txBody>
                  <a:tcPr/>
                </a:tc>
                <a:tc>
                  <a:txBody>
                    <a:bodyPr/>
                    <a:lstStyle/>
                    <a:p>
                      <a:r>
                        <a:rPr lang="en-US" sz="1600" b="0"/>
                        <a:t>Trauma</a:t>
                      </a:r>
                    </a:p>
                  </a:txBody>
                  <a:tcPr/>
                </a:tc>
                <a:tc>
                  <a:txBody>
                    <a:bodyPr/>
                    <a:lstStyle/>
                    <a:p>
                      <a:r>
                        <a:rPr lang="en-US" sz="1600" b="0"/>
                        <a:t>Neonatal Intensive Care Unit</a:t>
                      </a:r>
                    </a:p>
                  </a:txBody>
                  <a:tcPr/>
                </a:tc>
                <a:tc>
                  <a:txBody>
                    <a:bodyPr/>
                    <a:lstStyle/>
                    <a:p>
                      <a:r>
                        <a:rPr lang="en-US" sz="1600" b="0"/>
                        <a:t>Patient Care</a:t>
                      </a:r>
                    </a:p>
                  </a:txBody>
                  <a:tcPr/>
                </a:tc>
                <a:extLst>
                  <a:ext uri="{0D108BD9-81ED-4DB2-BD59-A6C34878D82A}">
                    <a16:rowId xmlns:a16="http://schemas.microsoft.com/office/drawing/2014/main" val="722560580"/>
                  </a:ext>
                </a:extLst>
              </a:tr>
              <a:tr h="370840">
                <a:tc>
                  <a:txBody>
                    <a:bodyPr/>
                    <a:lstStyle/>
                    <a:p>
                      <a:r>
                        <a:rPr lang="en-US" sz="1400"/>
                        <a:t>Ad 1</a:t>
                      </a:r>
                    </a:p>
                  </a:txBody>
                  <a:tcPr/>
                </a:tc>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2961809967"/>
                  </a:ext>
                </a:extLst>
              </a:tr>
              <a:tr h="370840">
                <a:tc>
                  <a:txBody>
                    <a:bodyPr/>
                    <a:lstStyle/>
                    <a:p>
                      <a:r>
                        <a:rPr lang="en-US" sz="1400"/>
                        <a:t>Ad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32805201"/>
                  </a:ext>
                </a:extLst>
              </a:tr>
              <a:tr h="370840">
                <a:tc>
                  <a:txBody>
                    <a:bodyPr/>
                    <a:lstStyle/>
                    <a:p>
                      <a:r>
                        <a:rPr lang="en-US" sz="1400"/>
                        <a:t>Ad 3</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22471877"/>
                  </a:ext>
                </a:extLst>
              </a:tr>
              <a:tr h="370840">
                <a:tc>
                  <a:txBody>
                    <a:bodyPr/>
                    <a:lstStyle/>
                    <a:p>
                      <a:r>
                        <a:rPr lang="en-US" sz="1400"/>
                        <a:t>Ad 4</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49833551"/>
                  </a:ext>
                </a:extLst>
              </a:tr>
            </a:tbl>
          </a:graphicData>
        </a:graphic>
      </p:graphicFrame>
      <p:pic>
        <p:nvPicPr>
          <p:cNvPr id="28" name="Picture 27">
            <a:extLst>
              <a:ext uri="{FF2B5EF4-FFF2-40B4-BE49-F238E27FC236}">
                <a16:creationId xmlns:a16="http://schemas.microsoft.com/office/drawing/2014/main" id="{D9577DE7-FD2B-7946-8D7C-3A65FDD6C152}"/>
              </a:ext>
            </a:extLst>
          </p:cNvPr>
          <p:cNvPicPr>
            <a:picLocks noChangeAspect="1"/>
          </p:cNvPicPr>
          <p:nvPr/>
        </p:nvPicPr>
        <p:blipFill rotWithShape="1">
          <a:blip r:embed="rId3"/>
          <a:srcRect l="12540" t="6667" r="12603" b="20411"/>
          <a:stretch/>
        </p:blipFill>
        <p:spPr>
          <a:xfrm>
            <a:off x="7081383" y="10451061"/>
            <a:ext cx="326572" cy="318131"/>
          </a:xfrm>
          <a:prstGeom prst="rect">
            <a:avLst/>
          </a:prstGeom>
        </p:spPr>
      </p:pic>
      <p:pic>
        <p:nvPicPr>
          <p:cNvPr id="29" name="Picture 28">
            <a:extLst>
              <a:ext uri="{FF2B5EF4-FFF2-40B4-BE49-F238E27FC236}">
                <a16:creationId xmlns:a16="http://schemas.microsoft.com/office/drawing/2014/main" id="{AE72EB9A-DB8B-914A-8282-0DD46C24890F}"/>
              </a:ext>
            </a:extLst>
          </p:cNvPr>
          <p:cNvPicPr>
            <a:picLocks noChangeAspect="1"/>
          </p:cNvPicPr>
          <p:nvPr/>
        </p:nvPicPr>
        <p:blipFill rotWithShape="1">
          <a:blip r:embed="rId3"/>
          <a:srcRect l="12540" t="6667" r="12603" b="20411"/>
          <a:stretch/>
        </p:blipFill>
        <p:spPr>
          <a:xfrm>
            <a:off x="8089988" y="10414736"/>
            <a:ext cx="326572" cy="318131"/>
          </a:xfrm>
          <a:prstGeom prst="rect">
            <a:avLst/>
          </a:prstGeom>
        </p:spPr>
      </p:pic>
      <p:pic>
        <p:nvPicPr>
          <p:cNvPr id="30" name="Picture 29">
            <a:extLst>
              <a:ext uri="{FF2B5EF4-FFF2-40B4-BE49-F238E27FC236}">
                <a16:creationId xmlns:a16="http://schemas.microsoft.com/office/drawing/2014/main" id="{5871C0DC-FEDF-1744-B417-AE4AD1D99BBA}"/>
              </a:ext>
            </a:extLst>
          </p:cNvPr>
          <p:cNvPicPr>
            <a:picLocks noChangeAspect="1"/>
          </p:cNvPicPr>
          <p:nvPr/>
        </p:nvPicPr>
        <p:blipFill rotWithShape="1">
          <a:blip r:embed="rId3"/>
          <a:srcRect l="12540" t="6667" r="12603" b="20411"/>
          <a:stretch/>
        </p:blipFill>
        <p:spPr>
          <a:xfrm>
            <a:off x="9098593" y="10062962"/>
            <a:ext cx="326572" cy="318131"/>
          </a:xfrm>
          <a:prstGeom prst="rect">
            <a:avLst/>
          </a:prstGeom>
        </p:spPr>
      </p:pic>
      <p:pic>
        <p:nvPicPr>
          <p:cNvPr id="31" name="Picture 30">
            <a:extLst>
              <a:ext uri="{FF2B5EF4-FFF2-40B4-BE49-F238E27FC236}">
                <a16:creationId xmlns:a16="http://schemas.microsoft.com/office/drawing/2014/main" id="{0BD45554-E39B-4842-8849-AD041795DFB0}"/>
              </a:ext>
            </a:extLst>
          </p:cNvPr>
          <p:cNvPicPr>
            <a:picLocks noChangeAspect="1"/>
          </p:cNvPicPr>
          <p:nvPr/>
        </p:nvPicPr>
        <p:blipFill rotWithShape="1">
          <a:blip r:embed="rId3"/>
          <a:srcRect l="12540" t="6667" r="12603" b="20411"/>
          <a:stretch/>
        </p:blipFill>
        <p:spPr>
          <a:xfrm>
            <a:off x="10043836" y="10432997"/>
            <a:ext cx="326572" cy="318131"/>
          </a:xfrm>
          <a:prstGeom prst="rect">
            <a:avLst/>
          </a:prstGeom>
        </p:spPr>
      </p:pic>
      <p:pic>
        <p:nvPicPr>
          <p:cNvPr id="32" name="Picture 31">
            <a:extLst>
              <a:ext uri="{FF2B5EF4-FFF2-40B4-BE49-F238E27FC236}">
                <a16:creationId xmlns:a16="http://schemas.microsoft.com/office/drawing/2014/main" id="{85D2A17D-1F0D-E645-A2BA-91D3FBA4A2C2}"/>
              </a:ext>
            </a:extLst>
          </p:cNvPr>
          <p:cNvPicPr>
            <a:picLocks noChangeAspect="1"/>
          </p:cNvPicPr>
          <p:nvPr/>
        </p:nvPicPr>
        <p:blipFill rotWithShape="1">
          <a:blip r:embed="rId3"/>
          <a:srcRect l="12540" t="6667" r="12603" b="20411"/>
          <a:stretch/>
        </p:blipFill>
        <p:spPr>
          <a:xfrm>
            <a:off x="7056755" y="10090942"/>
            <a:ext cx="326572" cy="318131"/>
          </a:xfrm>
          <a:prstGeom prst="rect">
            <a:avLst/>
          </a:prstGeom>
        </p:spPr>
      </p:pic>
      <p:pic>
        <p:nvPicPr>
          <p:cNvPr id="33" name="Picture 32">
            <a:extLst>
              <a:ext uri="{FF2B5EF4-FFF2-40B4-BE49-F238E27FC236}">
                <a16:creationId xmlns:a16="http://schemas.microsoft.com/office/drawing/2014/main" id="{5F1124B7-1900-B142-B74D-C5024F7DA01E}"/>
              </a:ext>
            </a:extLst>
          </p:cNvPr>
          <p:cNvPicPr>
            <a:picLocks noChangeAspect="1"/>
          </p:cNvPicPr>
          <p:nvPr/>
        </p:nvPicPr>
        <p:blipFill rotWithShape="1">
          <a:blip r:embed="rId3"/>
          <a:srcRect l="12540" t="6667" r="12603" b="20411"/>
          <a:stretch/>
        </p:blipFill>
        <p:spPr>
          <a:xfrm>
            <a:off x="9087765" y="10800633"/>
            <a:ext cx="326572" cy="318131"/>
          </a:xfrm>
          <a:prstGeom prst="rect">
            <a:avLst/>
          </a:prstGeom>
        </p:spPr>
      </p:pic>
      <p:pic>
        <p:nvPicPr>
          <p:cNvPr id="34" name="Picture 33">
            <a:extLst>
              <a:ext uri="{FF2B5EF4-FFF2-40B4-BE49-F238E27FC236}">
                <a16:creationId xmlns:a16="http://schemas.microsoft.com/office/drawing/2014/main" id="{4ECB43CB-B0A4-DC46-B5E7-DE33E38DD19A}"/>
              </a:ext>
            </a:extLst>
          </p:cNvPr>
          <p:cNvPicPr>
            <a:picLocks noChangeAspect="1"/>
          </p:cNvPicPr>
          <p:nvPr/>
        </p:nvPicPr>
        <p:blipFill rotWithShape="1">
          <a:blip r:embed="rId3"/>
          <a:srcRect l="12540" t="6667" r="12603" b="20411"/>
          <a:stretch/>
        </p:blipFill>
        <p:spPr>
          <a:xfrm>
            <a:off x="7066608" y="11151731"/>
            <a:ext cx="326572" cy="318131"/>
          </a:xfrm>
          <a:prstGeom prst="rect">
            <a:avLst/>
          </a:prstGeom>
        </p:spPr>
      </p:pic>
      <p:pic>
        <p:nvPicPr>
          <p:cNvPr id="35" name="Picture 34">
            <a:extLst>
              <a:ext uri="{FF2B5EF4-FFF2-40B4-BE49-F238E27FC236}">
                <a16:creationId xmlns:a16="http://schemas.microsoft.com/office/drawing/2014/main" id="{929C290C-63C8-0A47-B66F-FD7DAD810A70}"/>
              </a:ext>
            </a:extLst>
          </p:cNvPr>
          <p:cNvPicPr>
            <a:picLocks noChangeAspect="1"/>
          </p:cNvPicPr>
          <p:nvPr/>
        </p:nvPicPr>
        <p:blipFill rotWithShape="1">
          <a:blip r:embed="rId3"/>
          <a:srcRect l="12540" t="6667" r="12603" b="20411"/>
          <a:stretch/>
        </p:blipFill>
        <p:spPr>
          <a:xfrm>
            <a:off x="10013052" y="11151731"/>
            <a:ext cx="326572" cy="318131"/>
          </a:xfrm>
          <a:prstGeom prst="rect">
            <a:avLst/>
          </a:prstGeom>
        </p:spPr>
      </p:pic>
      <p:pic>
        <p:nvPicPr>
          <p:cNvPr id="36" name="Picture 35">
            <a:extLst>
              <a:ext uri="{FF2B5EF4-FFF2-40B4-BE49-F238E27FC236}">
                <a16:creationId xmlns:a16="http://schemas.microsoft.com/office/drawing/2014/main" id="{784479CB-0197-624D-A84E-01B2F8F8FA10}"/>
              </a:ext>
            </a:extLst>
          </p:cNvPr>
          <p:cNvPicPr>
            <a:picLocks noChangeAspect="1"/>
          </p:cNvPicPr>
          <p:nvPr/>
        </p:nvPicPr>
        <p:blipFill rotWithShape="1">
          <a:blip r:embed="rId3"/>
          <a:srcRect l="12540" t="6667" r="12603" b="20411"/>
          <a:stretch/>
        </p:blipFill>
        <p:spPr>
          <a:xfrm>
            <a:off x="9098593" y="11151731"/>
            <a:ext cx="326572" cy="318131"/>
          </a:xfrm>
          <a:prstGeom prst="rect">
            <a:avLst/>
          </a:prstGeom>
        </p:spPr>
      </p:pic>
      <p:pic>
        <p:nvPicPr>
          <p:cNvPr id="37" name="Picture 36">
            <a:extLst>
              <a:ext uri="{FF2B5EF4-FFF2-40B4-BE49-F238E27FC236}">
                <a16:creationId xmlns:a16="http://schemas.microsoft.com/office/drawing/2014/main" id="{B04751D7-B557-ED4F-ADA4-10678D01259D}"/>
              </a:ext>
            </a:extLst>
          </p:cNvPr>
          <p:cNvPicPr>
            <a:picLocks noChangeAspect="1"/>
          </p:cNvPicPr>
          <p:nvPr/>
        </p:nvPicPr>
        <p:blipFill rotWithShape="1">
          <a:blip r:embed="rId3"/>
          <a:srcRect l="12540" t="6667" r="12603" b="20411"/>
          <a:stretch/>
        </p:blipFill>
        <p:spPr>
          <a:xfrm>
            <a:off x="8057288" y="11160851"/>
            <a:ext cx="326572" cy="318131"/>
          </a:xfrm>
          <a:prstGeom prst="rect">
            <a:avLst/>
          </a:prstGeom>
        </p:spPr>
      </p:pic>
      <p:graphicFrame>
        <p:nvGraphicFramePr>
          <p:cNvPr id="39" name="Table 38">
            <a:extLst>
              <a:ext uri="{FF2B5EF4-FFF2-40B4-BE49-F238E27FC236}">
                <a16:creationId xmlns:a16="http://schemas.microsoft.com/office/drawing/2014/main" id="{B0111953-42F8-F44C-B49D-7D77E88DF2A5}"/>
              </a:ext>
            </a:extLst>
          </p:cNvPr>
          <p:cNvGraphicFramePr>
            <a:graphicFrameLocks noGrp="1"/>
          </p:cNvGraphicFramePr>
          <p:nvPr>
            <p:extLst>
              <p:ext uri="{D42A27DB-BD31-4B8C-83A1-F6EECF244321}">
                <p14:modId xmlns:p14="http://schemas.microsoft.com/office/powerpoint/2010/main" val="1148891099"/>
              </p:ext>
            </p:extLst>
          </p:nvPr>
        </p:nvGraphicFramePr>
        <p:xfrm>
          <a:off x="-3019147" y="7875641"/>
          <a:ext cx="4445250" cy="1126975"/>
        </p:xfrm>
        <a:graphic>
          <a:graphicData uri="http://schemas.openxmlformats.org/drawingml/2006/table">
            <a:tbl>
              <a:tblPr firstRow="1" bandRow="1">
                <a:tableStyleId>{7E9639D4-E3E2-4D34-9284-5A2195B3D0D7}</a:tableStyleId>
              </a:tblPr>
              <a:tblGrid>
                <a:gridCol w="889050">
                  <a:extLst>
                    <a:ext uri="{9D8B030D-6E8A-4147-A177-3AD203B41FA5}">
                      <a16:colId xmlns:a16="http://schemas.microsoft.com/office/drawing/2014/main" val="885283622"/>
                    </a:ext>
                  </a:extLst>
                </a:gridCol>
                <a:gridCol w="889050">
                  <a:extLst>
                    <a:ext uri="{9D8B030D-6E8A-4147-A177-3AD203B41FA5}">
                      <a16:colId xmlns:a16="http://schemas.microsoft.com/office/drawing/2014/main" val="1015361129"/>
                    </a:ext>
                  </a:extLst>
                </a:gridCol>
                <a:gridCol w="889050">
                  <a:extLst>
                    <a:ext uri="{9D8B030D-6E8A-4147-A177-3AD203B41FA5}">
                      <a16:colId xmlns:a16="http://schemas.microsoft.com/office/drawing/2014/main" val="3288094245"/>
                    </a:ext>
                  </a:extLst>
                </a:gridCol>
                <a:gridCol w="889050">
                  <a:extLst>
                    <a:ext uri="{9D8B030D-6E8A-4147-A177-3AD203B41FA5}">
                      <a16:colId xmlns:a16="http://schemas.microsoft.com/office/drawing/2014/main" val="345333873"/>
                    </a:ext>
                  </a:extLst>
                </a:gridCol>
                <a:gridCol w="889050">
                  <a:extLst>
                    <a:ext uri="{9D8B030D-6E8A-4147-A177-3AD203B41FA5}">
                      <a16:colId xmlns:a16="http://schemas.microsoft.com/office/drawing/2014/main" val="3522464402"/>
                    </a:ext>
                  </a:extLst>
                </a:gridCol>
              </a:tblGrid>
              <a:tr h="494461">
                <a:tc>
                  <a:txBody>
                    <a:bodyPr/>
                    <a:lstStyle/>
                    <a:p>
                      <a:endParaRPr lang="en-US" sz="1600" b="0"/>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600" b="0"/>
                        <a:t>Life Support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600" b="0"/>
                        <a:t>Trauma</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600" b="0"/>
                        <a:t>NICU</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600" b="0"/>
                        <a:t>Patient Care</a:t>
                      </a: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722560580"/>
                  </a:ext>
                </a:extLst>
              </a:tr>
              <a:tr h="547855">
                <a:tc>
                  <a:txBody>
                    <a:bodyPr/>
                    <a:lstStyle/>
                    <a:p>
                      <a:r>
                        <a:rPr lang="en-US" sz="1400"/>
                        <a:t>Resume 1</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961809967"/>
                  </a:ext>
                </a:extLst>
              </a:tr>
            </a:tbl>
          </a:graphicData>
        </a:graphic>
      </p:graphicFrame>
      <p:pic>
        <p:nvPicPr>
          <p:cNvPr id="5" name="Picture 4">
            <a:extLst>
              <a:ext uri="{FF2B5EF4-FFF2-40B4-BE49-F238E27FC236}">
                <a16:creationId xmlns:a16="http://schemas.microsoft.com/office/drawing/2014/main" id="{ED82D014-8CB1-EE4B-B664-6B8C9CE00272}"/>
              </a:ext>
            </a:extLst>
          </p:cNvPr>
          <p:cNvPicPr>
            <a:picLocks noChangeAspect="1"/>
          </p:cNvPicPr>
          <p:nvPr/>
        </p:nvPicPr>
        <p:blipFill>
          <a:blip r:embed="rId4"/>
          <a:stretch>
            <a:fillRect/>
          </a:stretch>
        </p:blipFill>
        <p:spPr>
          <a:xfrm>
            <a:off x="-1843285" y="8601207"/>
            <a:ext cx="272679" cy="284160"/>
          </a:xfrm>
          <a:prstGeom prst="rect">
            <a:avLst/>
          </a:prstGeom>
        </p:spPr>
      </p:pic>
      <p:pic>
        <p:nvPicPr>
          <p:cNvPr id="40" name="Picture 39">
            <a:extLst>
              <a:ext uri="{FF2B5EF4-FFF2-40B4-BE49-F238E27FC236}">
                <a16:creationId xmlns:a16="http://schemas.microsoft.com/office/drawing/2014/main" id="{333E666F-8F2D-F740-931C-A509FF9F335B}"/>
              </a:ext>
            </a:extLst>
          </p:cNvPr>
          <p:cNvPicPr>
            <a:picLocks noChangeAspect="1"/>
          </p:cNvPicPr>
          <p:nvPr/>
        </p:nvPicPr>
        <p:blipFill>
          <a:blip r:embed="rId4"/>
          <a:stretch>
            <a:fillRect/>
          </a:stretch>
        </p:blipFill>
        <p:spPr>
          <a:xfrm>
            <a:off x="-923941" y="8618477"/>
            <a:ext cx="272679" cy="284160"/>
          </a:xfrm>
          <a:prstGeom prst="rect">
            <a:avLst/>
          </a:prstGeom>
        </p:spPr>
      </p:pic>
      <p:pic>
        <p:nvPicPr>
          <p:cNvPr id="41" name="Picture 40">
            <a:extLst>
              <a:ext uri="{FF2B5EF4-FFF2-40B4-BE49-F238E27FC236}">
                <a16:creationId xmlns:a16="http://schemas.microsoft.com/office/drawing/2014/main" id="{D4BAF733-71EF-EE4A-BA9B-821A046D6840}"/>
              </a:ext>
            </a:extLst>
          </p:cNvPr>
          <p:cNvPicPr>
            <a:picLocks noChangeAspect="1"/>
          </p:cNvPicPr>
          <p:nvPr/>
        </p:nvPicPr>
        <p:blipFill>
          <a:blip r:embed="rId4"/>
          <a:stretch>
            <a:fillRect/>
          </a:stretch>
        </p:blipFill>
        <p:spPr>
          <a:xfrm>
            <a:off x="930771" y="8601207"/>
            <a:ext cx="272679" cy="284160"/>
          </a:xfrm>
          <a:prstGeom prst="rect">
            <a:avLst/>
          </a:prstGeom>
        </p:spPr>
      </p:pic>
      <p:graphicFrame>
        <p:nvGraphicFramePr>
          <p:cNvPr id="42" name="Table 41">
            <a:extLst>
              <a:ext uri="{FF2B5EF4-FFF2-40B4-BE49-F238E27FC236}">
                <a16:creationId xmlns:a16="http://schemas.microsoft.com/office/drawing/2014/main" id="{9DB772D9-D31F-334A-B40B-EC14AA34290C}"/>
              </a:ext>
            </a:extLst>
          </p:cNvPr>
          <p:cNvGraphicFramePr>
            <a:graphicFrameLocks noGrp="1"/>
          </p:cNvGraphicFramePr>
          <p:nvPr>
            <p:extLst>
              <p:ext uri="{D42A27DB-BD31-4B8C-83A1-F6EECF244321}">
                <p14:modId xmlns:p14="http://schemas.microsoft.com/office/powerpoint/2010/main" val="474400875"/>
              </p:ext>
            </p:extLst>
          </p:nvPr>
        </p:nvGraphicFramePr>
        <p:xfrm>
          <a:off x="7358941" y="7636918"/>
          <a:ext cx="4445250" cy="2806620"/>
        </p:xfrm>
        <a:graphic>
          <a:graphicData uri="http://schemas.openxmlformats.org/drawingml/2006/table">
            <a:tbl>
              <a:tblPr firstRow="1" bandRow="1">
                <a:tableStyleId>{7E9639D4-E3E2-4D34-9284-5A2195B3D0D7}</a:tableStyleId>
              </a:tblPr>
              <a:tblGrid>
                <a:gridCol w="889050">
                  <a:extLst>
                    <a:ext uri="{9D8B030D-6E8A-4147-A177-3AD203B41FA5}">
                      <a16:colId xmlns:a16="http://schemas.microsoft.com/office/drawing/2014/main" val="885283622"/>
                    </a:ext>
                  </a:extLst>
                </a:gridCol>
                <a:gridCol w="889050">
                  <a:extLst>
                    <a:ext uri="{9D8B030D-6E8A-4147-A177-3AD203B41FA5}">
                      <a16:colId xmlns:a16="http://schemas.microsoft.com/office/drawing/2014/main" val="1015361129"/>
                    </a:ext>
                  </a:extLst>
                </a:gridCol>
                <a:gridCol w="889050">
                  <a:extLst>
                    <a:ext uri="{9D8B030D-6E8A-4147-A177-3AD203B41FA5}">
                      <a16:colId xmlns:a16="http://schemas.microsoft.com/office/drawing/2014/main" val="3288094245"/>
                    </a:ext>
                  </a:extLst>
                </a:gridCol>
                <a:gridCol w="889050">
                  <a:extLst>
                    <a:ext uri="{9D8B030D-6E8A-4147-A177-3AD203B41FA5}">
                      <a16:colId xmlns:a16="http://schemas.microsoft.com/office/drawing/2014/main" val="345333873"/>
                    </a:ext>
                  </a:extLst>
                </a:gridCol>
                <a:gridCol w="889050">
                  <a:extLst>
                    <a:ext uri="{9D8B030D-6E8A-4147-A177-3AD203B41FA5}">
                      <a16:colId xmlns:a16="http://schemas.microsoft.com/office/drawing/2014/main" val="3522464402"/>
                    </a:ext>
                  </a:extLst>
                </a:gridCol>
              </a:tblGrid>
              <a:tr h="546921">
                <a:tc>
                  <a:txBody>
                    <a:bodyPr/>
                    <a:lstStyle/>
                    <a:p>
                      <a:endParaRPr lang="en-US" sz="1600" b="0"/>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600" b="0"/>
                        <a:t>Life Support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600" b="0"/>
                        <a:t>Trauma</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600" b="0"/>
                        <a:t>NICU</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600" b="0"/>
                        <a:t>Patient Care</a:t>
                      </a: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722560580"/>
                  </a:ext>
                </a:extLst>
              </a:tr>
              <a:tr h="556875">
                <a:tc>
                  <a:txBody>
                    <a:bodyPr/>
                    <a:lstStyle/>
                    <a:p>
                      <a:r>
                        <a:rPr lang="en-US" sz="1400"/>
                        <a:t>Job 1</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961809967"/>
                  </a:ext>
                </a:extLst>
              </a:tr>
              <a:tr h="556875">
                <a:tc>
                  <a:txBody>
                    <a:bodyPr/>
                    <a:lstStyle/>
                    <a:p>
                      <a:r>
                        <a:rPr lang="en-US" sz="1400"/>
                        <a:t>Job 2</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65699819"/>
                  </a:ext>
                </a:extLst>
              </a:tr>
              <a:tr h="556875">
                <a:tc>
                  <a:txBody>
                    <a:bodyPr/>
                    <a:lstStyle/>
                    <a:p>
                      <a:r>
                        <a:rPr lang="en-US" sz="1400"/>
                        <a:t>Job 3</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50157799"/>
                  </a:ext>
                </a:extLst>
              </a:tr>
              <a:tr h="556875">
                <a:tc>
                  <a:txBody>
                    <a:bodyPr/>
                    <a:lstStyle/>
                    <a:p>
                      <a:r>
                        <a:rPr lang="en-US" sz="1400"/>
                        <a:t>Job 4</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435852152"/>
                  </a:ext>
                </a:extLst>
              </a:tr>
            </a:tbl>
          </a:graphicData>
        </a:graphic>
      </p:graphicFrame>
      <p:sp>
        <p:nvSpPr>
          <p:cNvPr id="6" name="Rounded Rectangle 5">
            <a:extLst>
              <a:ext uri="{FF2B5EF4-FFF2-40B4-BE49-F238E27FC236}">
                <a16:creationId xmlns:a16="http://schemas.microsoft.com/office/drawing/2014/main" id="{B89AB6B3-C241-844B-80DA-A38D76F656E4}"/>
              </a:ext>
            </a:extLst>
          </p:cNvPr>
          <p:cNvSpPr/>
          <p:nvPr/>
        </p:nvSpPr>
        <p:spPr>
          <a:xfrm>
            <a:off x="8514533" y="8326797"/>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ABF0FD62-2E93-B04C-8309-D45AEA824631}"/>
              </a:ext>
            </a:extLst>
          </p:cNvPr>
          <p:cNvSpPr/>
          <p:nvPr/>
        </p:nvSpPr>
        <p:spPr>
          <a:xfrm>
            <a:off x="10346253" y="8326797"/>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9" name="Rounded Rectangle 48">
            <a:extLst>
              <a:ext uri="{FF2B5EF4-FFF2-40B4-BE49-F238E27FC236}">
                <a16:creationId xmlns:a16="http://schemas.microsoft.com/office/drawing/2014/main" id="{83BEAB56-BA2A-BD49-9D2E-7CB981A2014D}"/>
              </a:ext>
            </a:extLst>
          </p:cNvPr>
          <p:cNvSpPr/>
          <p:nvPr/>
        </p:nvSpPr>
        <p:spPr>
          <a:xfrm>
            <a:off x="3565609" y="4374489"/>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0EAA5E1D-B41D-6E48-B848-9AF0CDF3357F}"/>
              </a:ext>
            </a:extLst>
          </p:cNvPr>
          <p:cNvSpPr/>
          <p:nvPr/>
        </p:nvSpPr>
        <p:spPr>
          <a:xfrm>
            <a:off x="5322686" y="4374502"/>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1" name="Picture 50">
            <a:extLst>
              <a:ext uri="{FF2B5EF4-FFF2-40B4-BE49-F238E27FC236}">
                <a16:creationId xmlns:a16="http://schemas.microsoft.com/office/drawing/2014/main" id="{7F8FE23F-7935-A140-A2BF-DD42AF6E6222}"/>
              </a:ext>
            </a:extLst>
          </p:cNvPr>
          <p:cNvPicPr>
            <a:picLocks noChangeAspect="1"/>
          </p:cNvPicPr>
          <p:nvPr/>
        </p:nvPicPr>
        <p:blipFill>
          <a:blip r:embed="rId4"/>
          <a:stretch>
            <a:fillRect/>
          </a:stretch>
        </p:blipFill>
        <p:spPr>
          <a:xfrm>
            <a:off x="3628769" y="4295449"/>
            <a:ext cx="272679" cy="284160"/>
          </a:xfrm>
          <a:prstGeom prst="rect">
            <a:avLst/>
          </a:prstGeom>
        </p:spPr>
      </p:pic>
      <p:sp>
        <p:nvSpPr>
          <p:cNvPr id="15" name="TextBox 14">
            <a:extLst>
              <a:ext uri="{FF2B5EF4-FFF2-40B4-BE49-F238E27FC236}">
                <a16:creationId xmlns:a16="http://schemas.microsoft.com/office/drawing/2014/main" id="{EEAF0068-CF71-F540-BEF2-CCE33F112330}"/>
              </a:ext>
            </a:extLst>
          </p:cNvPr>
          <p:cNvSpPr txBox="1"/>
          <p:nvPr/>
        </p:nvSpPr>
        <p:spPr>
          <a:xfrm>
            <a:off x="-2923180" y="6944135"/>
            <a:ext cx="4121567" cy="369332"/>
          </a:xfrm>
          <a:prstGeom prst="rect">
            <a:avLst/>
          </a:prstGeom>
          <a:noFill/>
        </p:spPr>
        <p:txBody>
          <a:bodyPr wrap="square" rtlCol="0">
            <a:spAutoFit/>
          </a:bodyPr>
          <a:lstStyle/>
          <a:p>
            <a:pPr algn="ctr"/>
            <a:r>
              <a:rPr lang="en-US"/>
              <a:t>Skills Listed On Resume</a:t>
            </a:r>
          </a:p>
        </p:txBody>
      </p:sp>
      <p:sp>
        <p:nvSpPr>
          <p:cNvPr id="56" name="Rounded Rectangle 55">
            <a:extLst>
              <a:ext uri="{FF2B5EF4-FFF2-40B4-BE49-F238E27FC236}">
                <a16:creationId xmlns:a16="http://schemas.microsoft.com/office/drawing/2014/main" id="{AF4C8D9F-E290-0D47-96F5-557F9760B894}"/>
              </a:ext>
            </a:extLst>
          </p:cNvPr>
          <p:cNvSpPr/>
          <p:nvPr/>
        </p:nvSpPr>
        <p:spPr>
          <a:xfrm>
            <a:off x="8514533" y="8891931"/>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DC9901C0-595B-B94C-8665-08CE22F97336}"/>
              </a:ext>
            </a:extLst>
          </p:cNvPr>
          <p:cNvSpPr/>
          <p:nvPr/>
        </p:nvSpPr>
        <p:spPr>
          <a:xfrm>
            <a:off x="9334094" y="8891931"/>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8" name="Rounded Rectangle 57">
            <a:extLst>
              <a:ext uri="{FF2B5EF4-FFF2-40B4-BE49-F238E27FC236}">
                <a16:creationId xmlns:a16="http://schemas.microsoft.com/office/drawing/2014/main" id="{322F89F4-69AA-C847-B376-6616ACBC6001}"/>
              </a:ext>
            </a:extLst>
          </p:cNvPr>
          <p:cNvSpPr/>
          <p:nvPr/>
        </p:nvSpPr>
        <p:spPr>
          <a:xfrm>
            <a:off x="11277953" y="8891931"/>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C57D5F66-B9BD-9849-A4B5-9ED3F769F1DF}"/>
              </a:ext>
            </a:extLst>
          </p:cNvPr>
          <p:cNvSpPr/>
          <p:nvPr/>
        </p:nvSpPr>
        <p:spPr>
          <a:xfrm>
            <a:off x="10328164" y="9460576"/>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72920A9D-9D31-5245-A552-2219A34626D0}"/>
              </a:ext>
            </a:extLst>
          </p:cNvPr>
          <p:cNvSpPr/>
          <p:nvPr/>
        </p:nvSpPr>
        <p:spPr>
          <a:xfrm>
            <a:off x="8476248" y="10054431"/>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D13A6F4E-B5B9-F84A-BD13-4EF596F8A725}"/>
              </a:ext>
            </a:extLst>
          </p:cNvPr>
          <p:cNvSpPr/>
          <p:nvPr/>
        </p:nvSpPr>
        <p:spPr>
          <a:xfrm>
            <a:off x="9295809" y="10054431"/>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C791D110-A872-E846-9C19-E19811391899}"/>
              </a:ext>
            </a:extLst>
          </p:cNvPr>
          <p:cNvSpPr/>
          <p:nvPr/>
        </p:nvSpPr>
        <p:spPr>
          <a:xfrm>
            <a:off x="11239668" y="10054431"/>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3" name="TextBox 62">
            <a:extLst>
              <a:ext uri="{FF2B5EF4-FFF2-40B4-BE49-F238E27FC236}">
                <a16:creationId xmlns:a16="http://schemas.microsoft.com/office/drawing/2014/main" id="{7DB47BEF-4C28-3D4F-AADE-59847673925B}"/>
              </a:ext>
            </a:extLst>
          </p:cNvPr>
          <p:cNvSpPr txBox="1"/>
          <p:nvPr/>
        </p:nvSpPr>
        <p:spPr>
          <a:xfrm>
            <a:off x="4097713" y="3086453"/>
            <a:ext cx="4121567" cy="369332"/>
          </a:xfrm>
          <a:prstGeom prst="rect">
            <a:avLst/>
          </a:prstGeom>
          <a:noFill/>
        </p:spPr>
        <p:txBody>
          <a:bodyPr wrap="square" rtlCol="0">
            <a:spAutoFit/>
          </a:bodyPr>
          <a:lstStyle/>
          <a:p>
            <a:pPr algn="ctr"/>
            <a:r>
              <a:rPr lang="en-US"/>
              <a:t>Match With Ad</a:t>
            </a:r>
          </a:p>
        </p:txBody>
      </p:sp>
      <p:sp>
        <p:nvSpPr>
          <p:cNvPr id="66" name="Rounded Rectangle 65">
            <a:extLst>
              <a:ext uri="{FF2B5EF4-FFF2-40B4-BE49-F238E27FC236}">
                <a16:creationId xmlns:a16="http://schemas.microsoft.com/office/drawing/2014/main" id="{1B4CA3EE-C9E7-BF44-A5F0-C1A7AFB0EC82}"/>
              </a:ext>
            </a:extLst>
          </p:cNvPr>
          <p:cNvSpPr/>
          <p:nvPr/>
        </p:nvSpPr>
        <p:spPr>
          <a:xfrm>
            <a:off x="3551991" y="4901649"/>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7" name="Picture 66">
            <a:extLst>
              <a:ext uri="{FF2B5EF4-FFF2-40B4-BE49-F238E27FC236}">
                <a16:creationId xmlns:a16="http://schemas.microsoft.com/office/drawing/2014/main" id="{9ADBB947-EA21-3B4D-87CA-2998461EA9A8}"/>
              </a:ext>
            </a:extLst>
          </p:cNvPr>
          <p:cNvPicPr>
            <a:picLocks noChangeAspect="1"/>
          </p:cNvPicPr>
          <p:nvPr/>
        </p:nvPicPr>
        <p:blipFill>
          <a:blip r:embed="rId4"/>
          <a:stretch>
            <a:fillRect/>
          </a:stretch>
        </p:blipFill>
        <p:spPr>
          <a:xfrm>
            <a:off x="3615151" y="4822609"/>
            <a:ext cx="272679" cy="284160"/>
          </a:xfrm>
          <a:prstGeom prst="rect">
            <a:avLst/>
          </a:prstGeom>
        </p:spPr>
      </p:pic>
      <p:sp>
        <p:nvSpPr>
          <p:cNvPr id="68" name="Rounded Rectangle 67">
            <a:extLst>
              <a:ext uri="{FF2B5EF4-FFF2-40B4-BE49-F238E27FC236}">
                <a16:creationId xmlns:a16="http://schemas.microsoft.com/office/drawing/2014/main" id="{E059C4B4-50A3-6E4D-A443-D4F4B083E818}"/>
              </a:ext>
            </a:extLst>
          </p:cNvPr>
          <p:cNvSpPr/>
          <p:nvPr/>
        </p:nvSpPr>
        <p:spPr>
          <a:xfrm>
            <a:off x="4471335" y="4903512"/>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9" name="Picture 68">
            <a:extLst>
              <a:ext uri="{FF2B5EF4-FFF2-40B4-BE49-F238E27FC236}">
                <a16:creationId xmlns:a16="http://schemas.microsoft.com/office/drawing/2014/main" id="{20FB1929-80DE-C140-996C-C7683A98F1E8}"/>
              </a:ext>
            </a:extLst>
          </p:cNvPr>
          <p:cNvPicPr>
            <a:picLocks noChangeAspect="1"/>
          </p:cNvPicPr>
          <p:nvPr/>
        </p:nvPicPr>
        <p:blipFill>
          <a:blip r:embed="rId4"/>
          <a:stretch>
            <a:fillRect/>
          </a:stretch>
        </p:blipFill>
        <p:spPr>
          <a:xfrm>
            <a:off x="4534495" y="4824472"/>
            <a:ext cx="272679" cy="284160"/>
          </a:xfrm>
          <a:prstGeom prst="rect">
            <a:avLst/>
          </a:prstGeom>
        </p:spPr>
      </p:pic>
      <p:sp>
        <p:nvSpPr>
          <p:cNvPr id="70" name="Rounded Rectangle 69">
            <a:extLst>
              <a:ext uri="{FF2B5EF4-FFF2-40B4-BE49-F238E27FC236}">
                <a16:creationId xmlns:a16="http://schemas.microsoft.com/office/drawing/2014/main" id="{03A0141E-157D-A24C-92B8-3E358A14F657}"/>
              </a:ext>
            </a:extLst>
          </p:cNvPr>
          <p:cNvSpPr/>
          <p:nvPr/>
        </p:nvSpPr>
        <p:spPr>
          <a:xfrm>
            <a:off x="6145554" y="4939966"/>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1" name="Picture 70">
            <a:extLst>
              <a:ext uri="{FF2B5EF4-FFF2-40B4-BE49-F238E27FC236}">
                <a16:creationId xmlns:a16="http://schemas.microsoft.com/office/drawing/2014/main" id="{2D3F57DC-1A52-C540-B0EE-CFE7EFFF6085}"/>
              </a:ext>
            </a:extLst>
          </p:cNvPr>
          <p:cNvPicPr>
            <a:picLocks noChangeAspect="1"/>
          </p:cNvPicPr>
          <p:nvPr/>
        </p:nvPicPr>
        <p:blipFill>
          <a:blip r:embed="rId4"/>
          <a:stretch>
            <a:fillRect/>
          </a:stretch>
        </p:blipFill>
        <p:spPr>
          <a:xfrm>
            <a:off x="6208714" y="4860926"/>
            <a:ext cx="272679" cy="284160"/>
          </a:xfrm>
          <a:prstGeom prst="rect">
            <a:avLst/>
          </a:prstGeom>
        </p:spPr>
      </p:pic>
      <p:pic>
        <p:nvPicPr>
          <p:cNvPr id="72" name="Picture 71">
            <a:extLst>
              <a:ext uri="{FF2B5EF4-FFF2-40B4-BE49-F238E27FC236}">
                <a16:creationId xmlns:a16="http://schemas.microsoft.com/office/drawing/2014/main" id="{B630A14A-1358-6F4D-84C3-93E51B48E697}"/>
              </a:ext>
            </a:extLst>
          </p:cNvPr>
          <p:cNvPicPr>
            <a:picLocks noChangeAspect="1"/>
          </p:cNvPicPr>
          <p:nvPr/>
        </p:nvPicPr>
        <p:blipFill>
          <a:blip r:embed="rId5">
            <a:alphaModFix amt="35000"/>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4501157" y="4363990"/>
            <a:ext cx="272679" cy="284160"/>
          </a:xfrm>
          <a:prstGeom prst="rect">
            <a:avLst/>
          </a:prstGeom>
        </p:spPr>
      </p:pic>
      <p:pic>
        <p:nvPicPr>
          <p:cNvPr id="73" name="Picture 72">
            <a:extLst>
              <a:ext uri="{FF2B5EF4-FFF2-40B4-BE49-F238E27FC236}">
                <a16:creationId xmlns:a16="http://schemas.microsoft.com/office/drawing/2014/main" id="{8896A73B-52B8-434A-A08B-D01A752B9B99}"/>
              </a:ext>
            </a:extLst>
          </p:cNvPr>
          <p:cNvPicPr>
            <a:picLocks noChangeAspect="1"/>
          </p:cNvPicPr>
          <p:nvPr/>
        </p:nvPicPr>
        <p:blipFill>
          <a:blip r:embed="rId5">
            <a:alphaModFix amt="35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4477137" y="5417816"/>
            <a:ext cx="272679" cy="284160"/>
          </a:xfrm>
          <a:prstGeom prst="rect">
            <a:avLst/>
          </a:prstGeom>
        </p:spPr>
      </p:pic>
      <p:pic>
        <p:nvPicPr>
          <p:cNvPr id="74" name="Picture 73">
            <a:extLst>
              <a:ext uri="{FF2B5EF4-FFF2-40B4-BE49-F238E27FC236}">
                <a16:creationId xmlns:a16="http://schemas.microsoft.com/office/drawing/2014/main" id="{93F1F913-1CB0-C64D-A7C7-A029B94773BA}"/>
              </a:ext>
            </a:extLst>
          </p:cNvPr>
          <p:cNvPicPr>
            <a:picLocks noChangeAspect="1"/>
          </p:cNvPicPr>
          <p:nvPr/>
        </p:nvPicPr>
        <p:blipFill>
          <a:blip r:embed="rId5">
            <a:alphaModFix amt="35000"/>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3575168" y="5466760"/>
            <a:ext cx="272679" cy="284160"/>
          </a:xfrm>
          <a:prstGeom prst="rect">
            <a:avLst/>
          </a:prstGeom>
        </p:spPr>
      </p:pic>
      <p:pic>
        <p:nvPicPr>
          <p:cNvPr id="76" name="Picture 75">
            <a:extLst>
              <a:ext uri="{FF2B5EF4-FFF2-40B4-BE49-F238E27FC236}">
                <a16:creationId xmlns:a16="http://schemas.microsoft.com/office/drawing/2014/main" id="{7482A550-9899-364D-8E7A-C74A0FA4EF3D}"/>
              </a:ext>
            </a:extLst>
          </p:cNvPr>
          <p:cNvPicPr>
            <a:picLocks noChangeAspect="1"/>
          </p:cNvPicPr>
          <p:nvPr/>
        </p:nvPicPr>
        <p:blipFill>
          <a:blip r:embed="rId5">
            <a:alphaModFix amt="35000"/>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6139307" y="4383115"/>
            <a:ext cx="272679" cy="284160"/>
          </a:xfrm>
          <a:prstGeom prst="rect">
            <a:avLst/>
          </a:prstGeom>
        </p:spPr>
      </p:pic>
      <p:sp>
        <p:nvSpPr>
          <p:cNvPr id="77" name="Rounded Rectangle 76">
            <a:extLst>
              <a:ext uri="{FF2B5EF4-FFF2-40B4-BE49-F238E27FC236}">
                <a16:creationId xmlns:a16="http://schemas.microsoft.com/office/drawing/2014/main" id="{01635AA2-636C-DA4F-983D-4CC194A34FAB}"/>
              </a:ext>
            </a:extLst>
          </p:cNvPr>
          <p:cNvSpPr/>
          <p:nvPr/>
        </p:nvSpPr>
        <p:spPr>
          <a:xfrm>
            <a:off x="5322686" y="5417816"/>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8" name="Picture 77">
            <a:extLst>
              <a:ext uri="{FF2B5EF4-FFF2-40B4-BE49-F238E27FC236}">
                <a16:creationId xmlns:a16="http://schemas.microsoft.com/office/drawing/2014/main" id="{FEF265D1-7350-1542-9AA3-3821F2D8D360}"/>
              </a:ext>
            </a:extLst>
          </p:cNvPr>
          <p:cNvPicPr>
            <a:picLocks noChangeAspect="1"/>
          </p:cNvPicPr>
          <p:nvPr/>
        </p:nvPicPr>
        <p:blipFill>
          <a:blip r:embed="rId5">
            <a:alphaModFix amt="35000"/>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6139702" y="5450247"/>
            <a:ext cx="272679" cy="284160"/>
          </a:xfrm>
          <a:prstGeom prst="rect">
            <a:avLst/>
          </a:prstGeom>
        </p:spPr>
      </p:pic>
      <p:sp>
        <p:nvSpPr>
          <p:cNvPr id="79" name="Rounded Rectangle 78">
            <a:extLst>
              <a:ext uri="{FF2B5EF4-FFF2-40B4-BE49-F238E27FC236}">
                <a16:creationId xmlns:a16="http://schemas.microsoft.com/office/drawing/2014/main" id="{FBE42CA3-53C8-954D-8DD8-877E31A7B873}"/>
              </a:ext>
            </a:extLst>
          </p:cNvPr>
          <p:cNvSpPr/>
          <p:nvPr/>
        </p:nvSpPr>
        <p:spPr>
          <a:xfrm>
            <a:off x="3565609" y="5980908"/>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0" name="Picture 79">
            <a:extLst>
              <a:ext uri="{FF2B5EF4-FFF2-40B4-BE49-F238E27FC236}">
                <a16:creationId xmlns:a16="http://schemas.microsoft.com/office/drawing/2014/main" id="{EFDE8915-4F0D-AF4A-A3D0-AD8DFC721C14}"/>
              </a:ext>
            </a:extLst>
          </p:cNvPr>
          <p:cNvPicPr>
            <a:picLocks noChangeAspect="1"/>
          </p:cNvPicPr>
          <p:nvPr/>
        </p:nvPicPr>
        <p:blipFill>
          <a:blip r:embed="rId4"/>
          <a:stretch>
            <a:fillRect/>
          </a:stretch>
        </p:blipFill>
        <p:spPr>
          <a:xfrm>
            <a:off x="3628769" y="5901868"/>
            <a:ext cx="272679" cy="284160"/>
          </a:xfrm>
          <a:prstGeom prst="rect">
            <a:avLst/>
          </a:prstGeom>
        </p:spPr>
      </p:pic>
      <p:sp>
        <p:nvSpPr>
          <p:cNvPr id="81" name="Rounded Rectangle 80">
            <a:extLst>
              <a:ext uri="{FF2B5EF4-FFF2-40B4-BE49-F238E27FC236}">
                <a16:creationId xmlns:a16="http://schemas.microsoft.com/office/drawing/2014/main" id="{883F7E34-14C0-2648-8720-31251B1E31A1}"/>
              </a:ext>
            </a:extLst>
          </p:cNvPr>
          <p:cNvSpPr/>
          <p:nvPr/>
        </p:nvSpPr>
        <p:spPr>
          <a:xfrm>
            <a:off x="4470513" y="5980908"/>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2" name="Picture 81">
            <a:extLst>
              <a:ext uri="{FF2B5EF4-FFF2-40B4-BE49-F238E27FC236}">
                <a16:creationId xmlns:a16="http://schemas.microsoft.com/office/drawing/2014/main" id="{FE865360-2200-AF45-9857-E12BD5BB4E30}"/>
              </a:ext>
            </a:extLst>
          </p:cNvPr>
          <p:cNvPicPr>
            <a:picLocks noChangeAspect="1"/>
          </p:cNvPicPr>
          <p:nvPr/>
        </p:nvPicPr>
        <p:blipFill>
          <a:blip r:embed="rId4"/>
          <a:stretch>
            <a:fillRect/>
          </a:stretch>
        </p:blipFill>
        <p:spPr>
          <a:xfrm>
            <a:off x="4533673" y="5901868"/>
            <a:ext cx="272679" cy="284160"/>
          </a:xfrm>
          <a:prstGeom prst="rect">
            <a:avLst/>
          </a:prstGeom>
        </p:spPr>
      </p:pic>
      <p:sp>
        <p:nvSpPr>
          <p:cNvPr id="83" name="Rounded Rectangle 82">
            <a:extLst>
              <a:ext uri="{FF2B5EF4-FFF2-40B4-BE49-F238E27FC236}">
                <a16:creationId xmlns:a16="http://schemas.microsoft.com/office/drawing/2014/main" id="{AE57660D-04BC-A246-8A16-A2FF123B4C6E}"/>
              </a:ext>
            </a:extLst>
          </p:cNvPr>
          <p:cNvSpPr/>
          <p:nvPr/>
        </p:nvSpPr>
        <p:spPr>
          <a:xfrm>
            <a:off x="6145554" y="5980908"/>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4" name="Picture 83">
            <a:extLst>
              <a:ext uri="{FF2B5EF4-FFF2-40B4-BE49-F238E27FC236}">
                <a16:creationId xmlns:a16="http://schemas.microsoft.com/office/drawing/2014/main" id="{E17FA38F-43A1-EF44-AC20-735660D804EE}"/>
              </a:ext>
            </a:extLst>
          </p:cNvPr>
          <p:cNvPicPr>
            <a:picLocks noChangeAspect="1"/>
          </p:cNvPicPr>
          <p:nvPr/>
        </p:nvPicPr>
        <p:blipFill>
          <a:blip r:embed="rId4"/>
          <a:stretch>
            <a:fillRect/>
          </a:stretch>
        </p:blipFill>
        <p:spPr>
          <a:xfrm>
            <a:off x="6208714" y="5901868"/>
            <a:ext cx="272679" cy="284160"/>
          </a:xfrm>
          <a:prstGeom prst="rect">
            <a:avLst/>
          </a:prstGeom>
        </p:spPr>
      </p:pic>
      <p:sp>
        <p:nvSpPr>
          <p:cNvPr id="85" name="Rounded Rectangle 84">
            <a:extLst>
              <a:ext uri="{FF2B5EF4-FFF2-40B4-BE49-F238E27FC236}">
                <a16:creationId xmlns:a16="http://schemas.microsoft.com/office/drawing/2014/main" id="{835BBDC0-D00F-6A43-9C11-37BB34BEBC31}"/>
              </a:ext>
            </a:extLst>
          </p:cNvPr>
          <p:cNvSpPr/>
          <p:nvPr/>
        </p:nvSpPr>
        <p:spPr>
          <a:xfrm>
            <a:off x="5322686" y="5954065"/>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aphicFrame>
        <p:nvGraphicFramePr>
          <p:cNvPr id="86" name="Table 85">
            <a:extLst>
              <a:ext uri="{FF2B5EF4-FFF2-40B4-BE49-F238E27FC236}">
                <a16:creationId xmlns:a16="http://schemas.microsoft.com/office/drawing/2014/main" id="{5A211243-9A82-F949-97BC-F66FDC2AA06F}"/>
              </a:ext>
            </a:extLst>
          </p:cNvPr>
          <p:cNvGraphicFramePr>
            <a:graphicFrameLocks noGrp="1"/>
          </p:cNvGraphicFramePr>
          <p:nvPr>
            <p:extLst>
              <p:ext uri="{D42A27DB-BD31-4B8C-83A1-F6EECF244321}">
                <p14:modId xmlns:p14="http://schemas.microsoft.com/office/powerpoint/2010/main" val="4116775367"/>
              </p:ext>
            </p:extLst>
          </p:nvPr>
        </p:nvGraphicFramePr>
        <p:xfrm>
          <a:off x="4477137" y="1793002"/>
          <a:ext cx="3407068" cy="1110969"/>
        </p:xfrm>
        <a:graphic>
          <a:graphicData uri="http://schemas.openxmlformats.org/drawingml/2006/table">
            <a:tbl>
              <a:tblPr firstRow="1">
                <a:tableStyleId>{7E9639D4-E3E2-4D34-9284-5A2195B3D0D7}</a:tableStyleId>
              </a:tblPr>
              <a:tblGrid>
                <a:gridCol w="851767">
                  <a:extLst>
                    <a:ext uri="{9D8B030D-6E8A-4147-A177-3AD203B41FA5}">
                      <a16:colId xmlns:a16="http://schemas.microsoft.com/office/drawing/2014/main" val="1015361129"/>
                    </a:ext>
                  </a:extLst>
                </a:gridCol>
                <a:gridCol w="851767">
                  <a:extLst>
                    <a:ext uri="{9D8B030D-6E8A-4147-A177-3AD203B41FA5}">
                      <a16:colId xmlns:a16="http://schemas.microsoft.com/office/drawing/2014/main" val="3288094245"/>
                    </a:ext>
                  </a:extLst>
                </a:gridCol>
                <a:gridCol w="851767">
                  <a:extLst>
                    <a:ext uri="{9D8B030D-6E8A-4147-A177-3AD203B41FA5}">
                      <a16:colId xmlns:a16="http://schemas.microsoft.com/office/drawing/2014/main" val="345333873"/>
                    </a:ext>
                  </a:extLst>
                </a:gridCol>
                <a:gridCol w="851767">
                  <a:extLst>
                    <a:ext uri="{9D8B030D-6E8A-4147-A177-3AD203B41FA5}">
                      <a16:colId xmlns:a16="http://schemas.microsoft.com/office/drawing/2014/main" val="2342570079"/>
                    </a:ext>
                  </a:extLst>
                </a:gridCol>
              </a:tblGrid>
              <a:tr h="531849">
                <a:tc>
                  <a:txBody>
                    <a:bodyPr/>
                    <a:lstStyle/>
                    <a:p>
                      <a:pPr algn="ctr"/>
                      <a:r>
                        <a:rPr lang="en-US" sz="1600" b="0">
                          <a:solidFill>
                            <a:sysClr val="windowText" lastClr="000000"/>
                          </a:solidFill>
                        </a:rPr>
                        <a:t>Life Support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a:r>
                        <a:rPr lang="en-US" sz="1600" b="0">
                          <a:solidFill>
                            <a:sysClr val="windowText" lastClr="000000"/>
                          </a:solidFill>
                        </a:rPr>
                        <a:t>Trauma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a:r>
                        <a:rPr lang="en-US" sz="1600" b="0" dirty="0">
                          <a:solidFill>
                            <a:sysClr val="windowText" lastClr="000000"/>
                          </a:solidFill>
                        </a:rPr>
                        <a:t>NICU</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a:r>
                        <a:rPr lang="en-US" sz="1600" b="0">
                          <a:solidFill>
                            <a:sysClr val="windowText" lastClr="000000"/>
                          </a:solidFill>
                        </a:rPr>
                        <a:t>Patient Care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75914652"/>
                  </a:ext>
                </a:extLst>
              </a:tr>
              <a:tr h="531849">
                <a:tc>
                  <a:txBody>
                    <a:bodyPr/>
                    <a:lstStyle/>
                    <a:p>
                      <a:pPr algn="ctr"/>
                      <a:endParaRPr lang="en-US" sz="1600" b="0">
                        <a:solidFill>
                          <a:sysClr val="windowText" lastClr="0000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1600" b="0">
                        <a:solidFill>
                          <a:sysClr val="windowText" lastClr="000000"/>
                        </a:solidFill>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1600" b="0">
                        <a:solidFill>
                          <a:sysClr val="windowText" lastClr="000000"/>
                        </a:solidFill>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endParaRPr lang="en-US" sz="1600" b="0" dirty="0">
                        <a:solidFill>
                          <a:sysClr val="windowText" lastClr="000000"/>
                        </a:solidFill>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67202806"/>
                  </a:ext>
                </a:extLst>
              </a:tr>
            </a:tbl>
          </a:graphicData>
        </a:graphic>
      </p:graphicFrame>
      <p:sp>
        <p:nvSpPr>
          <p:cNvPr id="87" name="TextBox 86">
            <a:extLst>
              <a:ext uri="{FF2B5EF4-FFF2-40B4-BE49-F238E27FC236}">
                <a16:creationId xmlns:a16="http://schemas.microsoft.com/office/drawing/2014/main" id="{9389DF0C-E961-FE4D-8201-537C2C2CCBC2}"/>
              </a:ext>
            </a:extLst>
          </p:cNvPr>
          <p:cNvSpPr txBox="1"/>
          <p:nvPr/>
        </p:nvSpPr>
        <p:spPr>
          <a:xfrm>
            <a:off x="4147930" y="1241188"/>
            <a:ext cx="4121567" cy="369332"/>
          </a:xfrm>
          <a:prstGeom prst="rect">
            <a:avLst/>
          </a:prstGeom>
          <a:noFill/>
        </p:spPr>
        <p:txBody>
          <a:bodyPr wrap="square" rtlCol="0">
            <a:spAutoFit/>
          </a:bodyPr>
          <a:lstStyle/>
          <a:p>
            <a:pPr algn="ctr"/>
            <a:r>
              <a:rPr lang="en-US" dirty="0"/>
              <a:t>Sample Resume</a:t>
            </a:r>
          </a:p>
        </p:txBody>
      </p:sp>
      <p:pic>
        <p:nvPicPr>
          <p:cNvPr id="88" name="Picture 87">
            <a:extLst>
              <a:ext uri="{FF2B5EF4-FFF2-40B4-BE49-F238E27FC236}">
                <a16:creationId xmlns:a16="http://schemas.microsoft.com/office/drawing/2014/main" id="{8BEFE1F2-4A86-8B46-AA6F-857539CAE0E6}"/>
              </a:ext>
            </a:extLst>
          </p:cNvPr>
          <p:cNvPicPr>
            <a:picLocks noChangeAspect="1"/>
          </p:cNvPicPr>
          <p:nvPr/>
        </p:nvPicPr>
        <p:blipFill>
          <a:blip r:embed="rId4"/>
          <a:stretch>
            <a:fillRect/>
          </a:stretch>
        </p:blipFill>
        <p:spPr>
          <a:xfrm>
            <a:off x="4735497" y="2515652"/>
            <a:ext cx="272679" cy="284160"/>
          </a:xfrm>
          <a:prstGeom prst="rect">
            <a:avLst/>
          </a:prstGeom>
        </p:spPr>
      </p:pic>
      <p:pic>
        <p:nvPicPr>
          <p:cNvPr id="89" name="Picture 88">
            <a:extLst>
              <a:ext uri="{FF2B5EF4-FFF2-40B4-BE49-F238E27FC236}">
                <a16:creationId xmlns:a16="http://schemas.microsoft.com/office/drawing/2014/main" id="{22692476-DBBD-CC4C-80BA-D76CAD7224BA}"/>
              </a:ext>
            </a:extLst>
          </p:cNvPr>
          <p:cNvPicPr>
            <a:picLocks noChangeAspect="1"/>
          </p:cNvPicPr>
          <p:nvPr/>
        </p:nvPicPr>
        <p:blipFill>
          <a:blip r:embed="rId4"/>
          <a:stretch>
            <a:fillRect/>
          </a:stretch>
        </p:blipFill>
        <p:spPr>
          <a:xfrm>
            <a:off x="5684972" y="2482010"/>
            <a:ext cx="272679" cy="284160"/>
          </a:xfrm>
          <a:prstGeom prst="rect">
            <a:avLst/>
          </a:prstGeom>
        </p:spPr>
      </p:pic>
      <p:pic>
        <p:nvPicPr>
          <p:cNvPr id="90" name="Picture 89">
            <a:extLst>
              <a:ext uri="{FF2B5EF4-FFF2-40B4-BE49-F238E27FC236}">
                <a16:creationId xmlns:a16="http://schemas.microsoft.com/office/drawing/2014/main" id="{2A08B030-C3E4-C54A-9C1D-F47C78582172}"/>
              </a:ext>
            </a:extLst>
          </p:cNvPr>
          <p:cNvPicPr>
            <a:picLocks noChangeAspect="1"/>
          </p:cNvPicPr>
          <p:nvPr/>
        </p:nvPicPr>
        <p:blipFill>
          <a:blip r:embed="rId4"/>
          <a:stretch>
            <a:fillRect/>
          </a:stretch>
        </p:blipFill>
        <p:spPr>
          <a:xfrm>
            <a:off x="7358941" y="2500397"/>
            <a:ext cx="272679" cy="284160"/>
          </a:xfrm>
          <a:prstGeom prst="rect">
            <a:avLst/>
          </a:prstGeom>
        </p:spPr>
      </p:pic>
      <p:sp>
        <p:nvSpPr>
          <p:cNvPr id="2" name="TextBox 1">
            <a:extLst>
              <a:ext uri="{FF2B5EF4-FFF2-40B4-BE49-F238E27FC236}">
                <a16:creationId xmlns:a16="http://schemas.microsoft.com/office/drawing/2014/main" id="{936C3239-0060-CE48-9E91-C28500ECB943}"/>
              </a:ext>
            </a:extLst>
          </p:cNvPr>
          <p:cNvSpPr txBox="1"/>
          <p:nvPr/>
        </p:nvSpPr>
        <p:spPr>
          <a:xfrm>
            <a:off x="7007741" y="4314264"/>
            <a:ext cx="351200" cy="400110"/>
          </a:xfrm>
          <a:prstGeom prst="rect">
            <a:avLst/>
          </a:prstGeom>
          <a:noFill/>
        </p:spPr>
        <p:txBody>
          <a:bodyPr wrap="square" rtlCol="0">
            <a:spAutoFit/>
          </a:bodyPr>
          <a:lstStyle/>
          <a:p>
            <a:r>
              <a:rPr lang="en-US" sz="2000"/>
              <a:t>1</a:t>
            </a:r>
          </a:p>
        </p:txBody>
      </p:sp>
      <p:sp>
        <p:nvSpPr>
          <p:cNvPr id="91" name="TextBox 90">
            <a:extLst>
              <a:ext uri="{FF2B5EF4-FFF2-40B4-BE49-F238E27FC236}">
                <a16:creationId xmlns:a16="http://schemas.microsoft.com/office/drawing/2014/main" id="{07D67FBF-0A90-0849-8F90-7154CAC26EB8}"/>
              </a:ext>
            </a:extLst>
          </p:cNvPr>
          <p:cNvSpPr txBox="1"/>
          <p:nvPr/>
        </p:nvSpPr>
        <p:spPr>
          <a:xfrm>
            <a:off x="7906782" y="4314264"/>
            <a:ext cx="351200" cy="400110"/>
          </a:xfrm>
          <a:prstGeom prst="rect">
            <a:avLst/>
          </a:prstGeom>
          <a:noFill/>
        </p:spPr>
        <p:txBody>
          <a:bodyPr wrap="square" rtlCol="0">
            <a:spAutoFit/>
          </a:bodyPr>
          <a:lstStyle/>
          <a:p>
            <a:r>
              <a:rPr lang="en-US" sz="2000"/>
              <a:t>2</a:t>
            </a:r>
          </a:p>
        </p:txBody>
      </p:sp>
      <p:sp>
        <p:nvSpPr>
          <p:cNvPr id="92" name="TextBox 91">
            <a:extLst>
              <a:ext uri="{FF2B5EF4-FFF2-40B4-BE49-F238E27FC236}">
                <a16:creationId xmlns:a16="http://schemas.microsoft.com/office/drawing/2014/main" id="{4172C3F3-AFF3-2545-94A8-EC50C0CEED44}"/>
              </a:ext>
            </a:extLst>
          </p:cNvPr>
          <p:cNvSpPr txBox="1"/>
          <p:nvPr/>
        </p:nvSpPr>
        <p:spPr>
          <a:xfrm>
            <a:off x="8627232" y="4314264"/>
            <a:ext cx="543102" cy="400110"/>
          </a:xfrm>
          <a:prstGeom prst="rect">
            <a:avLst/>
          </a:prstGeom>
          <a:noFill/>
        </p:spPr>
        <p:txBody>
          <a:bodyPr wrap="square" rtlCol="0">
            <a:spAutoFit/>
          </a:bodyPr>
          <a:lstStyle/>
          <a:p>
            <a:r>
              <a:rPr lang="en-US" sz="2000"/>
              <a:t>0.5</a:t>
            </a:r>
          </a:p>
        </p:txBody>
      </p:sp>
      <p:graphicFrame>
        <p:nvGraphicFramePr>
          <p:cNvPr id="94" name="Table 93">
            <a:extLst>
              <a:ext uri="{FF2B5EF4-FFF2-40B4-BE49-F238E27FC236}">
                <a16:creationId xmlns:a16="http://schemas.microsoft.com/office/drawing/2014/main" id="{CC0BDA12-ACC1-3442-9A5D-52C0864348ED}"/>
              </a:ext>
            </a:extLst>
          </p:cNvPr>
          <p:cNvGraphicFramePr>
            <a:graphicFrameLocks noGrp="1"/>
          </p:cNvGraphicFramePr>
          <p:nvPr>
            <p:extLst>
              <p:ext uri="{D42A27DB-BD31-4B8C-83A1-F6EECF244321}">
                <p14:modId xmlns:p14="http://schemas.microsoft.com/office/powerpoint/2010/main" val="2638118682"/>
              </p:ext>
            </p:extLst>
          </p:nvPr>
        </p:nvGraphicFramePr>
        <p:xfrm>
          <a:off x="3198916" y="3660524"/>
          <a:ext cx="6814136" cy="2659245"/>
        </p:xfrm>
        <a:graphic>
          <a:graphicData uri="http://schemas.openxmlformats.org/drawingml/2006/table">
            <a:tbl>
              <a:tblPr firstRow="1">
                <a:tableStyleId>{7E9639D4-E3E2-4D34-9284-5A2195B3D0D7}</a:tableStyleId>
              </a:tblPr>
              <a:tblGrid>
                <a:gridCol w="851767">
                  <a:extLst>
                    <a:ext uri="{9D8B030D-6E8A-4147-A177-3AD203B41FA5}">
                      <a16:colId xmlns:a16="http://schemas.microsoft.com/office/drawing/2014/main" val="885283622"/>
                    </a:ext>
                  </a:extLst>
                </a:gridCol>
                <a:gridCol w="851767">
                  <a:extLst>
                    <a:ext uri="{9D8B030D-6E8A-4147-A177-3AD203B41FA5}">
                      <a16:colId xmlns:a16="http://schemas.microsoft.com/office/drawing/2014/main" val="1015361129"/>
                    </a:ext>
                  </a:extLst>
                </a:gridCol>
                <a:gridCol w="851767">
                  <a:extLst>
                    <a:ext uri="{9D8B030D-6E8A-4147-A177-3AD203B41FA5}">
                      <a16:colId xmlns:a16="http://schemas.microsoft.com/office/drawing/2014/main" val="3288094245"/>
                    </a:ext>
                  </a:extLst>
                </a:gridCol>
                <a:gridCol w="851767">
                  <a:extLst>
                    <a:ext uri="{9D8B030D-6E8A-4147-A177-3AD203B41FA5}">
                      <a16:colId xmlns:a16="http://schemas.microsoft.com/office/drawing/2014/main" val="345333873"/>
                    </a:ext>
                  </a:extLst>
                </a:gridCol>
                <a:gridCol w="851767">
                  <a:extLst>
                    <a:ext uri="{9D8B030D-6E8A-4147-A177-3AD203B41FA5}">
                      <a16:colId xmlns:a16="http://schemas.microsoft.com/office/drawing/2014/main" val="2342570079"/>
                    </a:ext>
                  </a:extLst>
                </a:gridCol>
                <a:gridCol w="851767">
                  <a:extLst>
                    <a:ext uri="{9D8B030D-6E8A-4147-A177-3AD203B41FA5}">
                      <a16:colId xmlns:a16="http://schemas.microsoft.com/office/drawing/2014/main" val="3522464402"/>
                    </a:ext>
                  </a:extLst>
                </a:gridCol>
                <a:gridCol w="851767">
                  <a:extLst>
                    <a:ext uri="{9D8B030D-6E8A-4147-A177-3AD203B41FA5}">
                      <a16:colId xmlns:a16="http://schemas.microsoft.com/office/drawing/2014/main" val="787097147"/>
                    </a:ext>
                  </a:extLst>
                </a:gridCol>
                <a:gridCol w="851767">
                  <a:extLst>
                    <a:ext uri="{9D8B030D-6E8A-4147-A177-3AD203B41FA5}">
                      <a16:colId xmlns:a16="http://schemas.microsoft.com/office/drawing/2014/main" val="1813286425"/>
                    </a:ext>
                  </a:extLst>
                </a:gridCol>
              </a:tblGrid>
              <a:tr h="531849">
                <a:tc>
                  <a:txBody>
                    <a:bodyPr/>
                    <a:lstStyle/>
                    <a:p>
                      <a:endParaRPr lang="en-US" sz="14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5914652"/>
                  </a:ext>
                </a:extLst>
              </a:tr>
              <a:tr h="531849">
                <a:tc>
                  <a:txBody>
                    <a:bodyPr/>
                    <a:lstStyle/>
                    <a:p>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809967"/>
                  </a:ext>
                </a:extLst>
              </a:tr>
              <a:tr h="531849">
                <a:tc>
                  <a:txBody>
                    <a:bodyPr/>
                    <a:lstStyle/>
                    <a:p>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3875203"/>
                  </a:ext>
                </a:extLst>
              </a:tr>
              <a:tr h="531849">
                <a:tc>
                  <a:txBody>
                    <a:bodyPr/>
                    <a:lstStyle/>
                    <a:p>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5212494"/>
                  </a:ext>
                </a:extLst>
              </a:tr>
              <a:tr h="531849">
                <a:tc>
                  <a:txBody>
                    <a:bodyPr/>
                    <a:lstStyle/>
                    <a:p>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5623118"/>
                  </a:ext>
                </a:extLst>
              </a:tr>
            </a:tbl>
          </a:graphicData>
        </a:graphic>
      </p:graphicFrame>
      <p:pic>
        <p:nvPicPr>
          <p:cNvPr id="7" name="Picture 6" descr="A picture containing animal&#10;&#10;Description generated with high confidence">
            <a:extLst>
              <a:ext uri="{FF2B5EF4-FFF2-40B4-BE49-F238E27FC236}">
                <a16:creationId xmlns:a16="http://schemas.microsoft.com/office/drawing/2014/main" id="{A1C41E34-A3C2-4471-8678-67F70DB7837C}"/>
              </a:ext>
            </a:extLst>
          </p:cNvPr>
          <p:cNvPicPr>
            <a:picLocks noChangeAspect="1"/>
          </p:cNvPicPr>
          <p:nvPr/>
        </p:nvPicPr>
        <p:blipFill>
          <a:blip r:embed="rId5">
            <a:alphaModFix amt="35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5337494" y="4867663"/>
            <a:ext cx="272679" cy="284160"/>
          </a:xfrm>
          <a:prstGeom prst="rect">
            <a:avLst/>
          </a:prstGeom>
        </p:spPr>
      </p:pic>
      <p:sp>
        <p:nvSpPr>
          <p:cNvPr id="22" name="TextBox 21">
            <a:extLst>
              <a:ext uri="{FF2B5EF4-FFF2-40B4-BE49-F238E27FC236}">
                <a16:creationId xmlns:a16="http://schemas.microsoft.com/office/drawing/2014/main" id="{D4FE46B9-44FC-40D5-9D3A-7EFACD24B82C}"/>
              </a:ext>
            </a:extLst>
          </p:cNvPr>
          <p:cNvSpPr txBox="1"/>
          <p:nvPr/>
        </p:nvSpPr>
        <p:spPr>
          <a:xfrm>
            <a:off x="9249599" y="2640755"/>
            <a:ext cx="2822813" cy="646331"/>
          </a:xfrm>
          <a:prstGeom prst="rect">
            <a:avLst/>
          </a:prstGeom>
          <a:noFill/>
        </p:spPr>
        <p:txBody>
          <a:bodyPr wrap="square" rtlCol="0" anchor="t">
            <a:spAutoFit/>
          </a:bodyPr>
          <a:lstStyle/>
          <a:p>
            <a:pPr algn="ctr"/>
            <a:r>
              <a:rPr lang="en-US"/>
              <a:t>Proportion of requested skills fulfilled by resume</a:t>
            </a:r>
          </a:p>
        </p:txBody>
      </p:sp>
      <p:cxnSp>
        <p:nvCxnSpPr>
          <p:cNvPr id="38" name="Straight Arrow Connector 37">
            <a:extLst>
              <a:ext uri="{FF2B5EF4-FFF2-40B4-BE49-F238E27FC236}">
                <a16:creationId xmlns:a16="http://schemas.microsoft.com/office/drawing/2014/main" id="{D30B839F-E010-48B2-AE6C-DA5A9CA1F4DE}"/>
              </a:ext>
            </a:extLst>
          </p:cNvPr>
          <p:cNvCxnSpPr/>
          <p:nvPr/>
        </p:nvCxnSpPr>
        <p:spPr>
          <a:xfrm flipH="1">
            <a:off x="9384042" y="3377660"/>
            <a:ext cx="1261373" cy="1158815"/>
          </a:xfrm>
          <a:prstGeom prst="straightConnector1">
            <a:avLst/>
          </a:prstGeom>
          <a:ln>
            <a:solidFill>
              <a:schemeClr val="tx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9" name="Table 8"/>
          <p:cNvGraphicFramePr>
            <a:graphicFrameLocks noGrp="1"/>
          </p:cNvGraphicFramePr>
          <p:nvPr>
            <p:extLst>
              <p:ext uri="{D42A27DB-BD31-4B8C-83A1-F6EECF244321}">
                <p14:modId xmlns:p14="http://schemas.microsoft.com/office/powerpoint/2010/main" val="673427295"/>
              </p:ext>
            </p:extLst>
          </p:nvPr>
        </p:nvGraphicFramePr>
        <p:xfrm>
          <a:off x="6751083" y="4797957"/>
          <a:ext cx="2555301" cy="531849"/>
        </p:xfrm>
        <a:graphic>
          <a:graphicData uri="http://schemas.openxmlformats.org/drawingml/2006/table">
            <a:tbl>
              <a:tblPr firstRow="1">
                <a:tableStyleId>{7E9639D4-E3E2-4D34-9284-5A2195B3D0D7}</a:tableStyleId>
              </a:tblPr>
              <a:tblGrid>
                <a:gridCol w="851767">
                  <a:extLst>
                    <a:ext uri="{9D8B030D-6E8A-4147-A177-3AD203B41FA5}">
                      <a16:colId xmlns:a16="http://schemas.microsoft.com/office/drawing/2014/main" val="4231508990"/>
                    </a:ext>
                  </a:extLst>
                </a:gridCol>
                <a:gridCol w="851767">
                  <a:extLst>
                    <a:ext uri="{9D8B030D-6E8A-4147-A177-3AD203B41FA5}">
                      <a16:colId xmlns:a16="http://schemas.microsoft.com/office/drawing/2014/main" val="3746196765"/>
                    </a:ext>
                  </a:extLst>
                </a:gridCol>
                <a:gridCol w="851767">
                  <a:extLst>
                    <a:ext uri="{9D8B030D-6E8A-4147-A177-3AD203B41FA5}">
                      <a16:colId xmlns:a16="http://schemas.microsoft.com/office/drawing/2014/main" val="1729965430"/>
                    </a:ext>
                  </a:extLst>
                </a:gridCol>
              </a:tblGrid>
              <a:tr h="531849">
                <a:tc>
                  <a:txBody>
                    <a:bodyPr/>
                    <a:lstStyle/>
                    <a:p>
                      <a:pPr algn="ctr"/>
                      <a:r>
                        <a:rPr lang="en-US" sz="2000" b="0">
                          <a:solidFill>
                            <a:schemeClr val="tx1"/>
                          </a:solidFill>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a:solidFill>
                            <a:schemeClr val="tx1"/>
                          </a:solidFill>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591563"/>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132211761"/>
              </p:ext>
            </p:extLst>
          </p:nvPr>
        </p:nvGraphicFramePr>
        <p:xfrm>
          <a:off x="6751083" y="5764036"/>
          <a:ext cx="2555301" cy="531849"/>
        </p:xfrm>
        <a:graphic>
          <a:graphicData uri="http://schemas.openxmlformats.org/drawingml/2006/table">
            <a:tbl>
              <a:tblPr firstRow="1">
                <a:tableStyleId>{7E9639D4-E3E2-4D34-9284-5A2195B3D0D7}</a:tableStyleId>
              </a:tblPr>
              <a:tblGrid>
                <a:gridCol w="851767">
                  <a:extLst>
                    <a:ext uri="{9D8B030D-6E8A-4147-A177-3AD203B41FA5}">
                      <a16:colId xmlns:a16="http://schemas.microsoft.com/office/drawing/2014/main" val="3676030156"/>
                    </a:ext>
                  </a:extLst>
                </a:gridCol>
                <a:gridCol w="851767">
                  <a:extLst>
                    <a:ext uri="{9D8B030D-6E8A-4147-A177-3AD203B41FA5}">
                      <a16:colId xmlns:a16="http://schemas.microsoft.com/office/drawing/2014/main" val="2445061840"/>
                    </a:ext>
                  </a:extLst>
                </a:gridCol>
                <a:gridCol w="851767">
                  <a:extLst>
                    <a:ext uri="{9D8B030D-6E8A-4147-A177-3AD203B41FA5}">
                      <a16:colId xmlns:a16="http://schemas.microsoft.com/office/drawing/2014/main" val="3395181741"/>
                    </a:ext>
                  </a:extLst>
                </a:gridCol>
              </a:tblGrid>
              <a:tr h="531849">
                <a:tc>
                  <a:txBody>
                    <a:bodyPr/>
                    <a:lstStyle/>
                    <a:p>
                      <a:pPr algn="ctr"/>
                      <a:r>
                        <a:rPr lang="en-US" sz="2000" b="0">
                          <a:solidFill>
                            <a:schemeClr val="tx1"/>
                          </a:solidFill>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a:solidFill>
                            <a:schemeClr val="tx1"/>
                          </a:solidFill>
                        </a:rPr>
                        <a:t>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a:solidFill>
                            <a:schemeClr val="tx1"/>
                          </a:solidFill>
                        </a:rPr>
                        <a:t>0.75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9199066"/>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793206463"/>
              </p:ext>
            </p:extLst>
          </p:nvPr>
        </p:nvGraphicFramePr>
        <p:xfrm>
          <a:off x="6751083" y="5319564"/>
          <a:ext cx="2555301" cy="531849"/>
        </p:xfrm>
        <a:graphic>
          <a:graphicData uri="http://schemas.openxmlformats.org/drawingml/2006/table">
            <a:tbl>
              <a:tblPr firstRow="1">
                <a:tableStyleId>{7E9639D4-E3E2-4D34-9284-5A2195B3D0D7}</a:tableStyleId>
              </a:tblPr>
              <a:tblGrid>
                <a:gridCol w="851767">
                  <a:extLst>
                    <a:ext uri="{9D8B030D-6E8A-4147-A177-3AD203B41FA5}">
                      <a16:colId xmlns:a16="http://schemas.microsoft.com/office/drawing/2014/main" val="3064554279"/>
                    </a:ext>
                  </a:extLst>
                </a:gridCol>
                <a:gridCol w="851767">
                  <a:extLst>
                    <a:ext uri="{9D8B030D-6E8A-4147-A177-3AD203B41FA5}">
                      <a16:colId xmlns:a16="http://schemas.microsoft.com/office/drawing/2014/main" val="2256833144"/>
                    </a:ext>
                  </a:extLst>
                </a:gridCol>
                <a:gridCol w="851767">
                  <a:extLst>
                    <a:ext uri="{9D8B030D-6E8A-4147-A177-3AD203B41FA5}">
                      <a16:colId xmlns:a16="http://schemas.microsoft.com/office/drawing/2014/main" val="459589487"/>
                    </a:ext>
                  </a:extLst>
                </a:gridCol>
              </a:tblGrid>
              <a:tr h="531849">
                <a:tc>
                  <a:txBody>
                    <a:bodyPr/>
                    <a:lstStyle/>
                    <a:p>
                      <a:pPr algn="ctr"/>
                      <a:r>
                        <a:rPr lang="en-US" sz="2000" b="0">
                          <a:solidFill>
                            <a:schemeClr val="tx1"/>
                          </a:solidFill>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a:solidFill>
                            <a:schemeClr val="tx1"/>
                          </a:solidFill>
                        </a:rPr>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2432256"/>
                  </a:ext>
                </a:extLst>
              </a:tr>
            </a:tbl>
          </a:graphicData>
        </a:graphic>
      </p:graphicFrame>
    </p:spTree>
    <p:extLst>
      <p:ext uri="{BB962C8B-B14F-4D97-AF65-F5344CB8AC3E}">
        <p14:creationId xmlns:p14="http://schemas.microsoft.com/office/powerpoint/2010/main" val="2928653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9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63" grpId="0"/>
      <p:bldP spid="66" grpId="0" animBg="1"/>
      <p:bldP spid="68" grpId="0" animBg="1"/>
      <p:bldP spid="70" grpId="0" animBg="1"/>
      <p:bldP spid="77" grpId="0" animBg="1"/>
      <p:bldP spid="79" grpId="0" animBg="1"/>
      <p:bldP spid="81" grpId="0" animBg="1"/>
      <p:bldP spid="83" grpId="0" animBg="1"/>
      <p:bldP spid="85" grpId="0" animBg="1"/>
      <p:bldP spid="2" grpId="0"/>
      <p:bldP spid="91" grpId="0"/>
      <p:bldP spid="92" grpId="0"/>
      <p:bldP spid="2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Table 47">
            <a:extLst>
              <a:ext uri="{FF2B5EF4-FFF2-40B4-BE49-F238E27FC236}">
                <a16:creationId xmlns:a16="http://schemas.microsoft.com/office/drawing/2014/main" id="{6BCF615B-C947-0949-801A-359AA1B15123}"/>
              </a:ext>
            </a:extLst>
          </p:cNvPr>
          <p:cNvGraphicFramePr>
            <a:graphicFrameLocks noGrp="1"/>
          </p:cNvGraphicFramePr>
          <p:nvPr/>
        </p:nvGraphicFramePr>
        <p:xfrm>
          <a:off x="2481673" y="3606885"/>
          <a:ext cx="6814136" cy="2767476"/>
        </p:xfrm>
        <a:graphic>
          <a:graphicData uri="http://schemas.openxmlformats.org/drawingml/2006/table">
            <a:tbl>
              <a:tblPr firstRow="1">
                <a:tableStyleId>{7E9639D4-E3E2-4D34-9284-5A2195B3D0D7}</a:tableStyleId>
              </a:tblPr>
              <a:tblGrid>
                <a:gridCol w="851767">
                  <a:extLst>
                    <a:ext uri="{9D8B030D-6E8A-4147-A177-3AD203B41FA5}">
                      <a16:colId xmlns:a16="http://schemas.microsoft.com/office/drawing/2014/main" val="885283622"/>
                    </a:ext>
                  </a:extLst>
                </a:gridCol>
                <a:gridCol w="851767">
                  <a:extLst>
                    <a:ext uri="{9D8B030D-6E8A-4147-A177-3AD203B41FA5}">
                      <a16:colId xmlns:a16="http://schemas.microsoft.com/office/drawing/2014/main" val="1015361129"/>
                    </a:ext>
                  </a:extLst>
                </a:gridCol>
                <a:gridCol w="851767">
                  <a:extLst>
                    <a:ext uri="{9D8B030D-6E8A-4147-A177-3AD203B41FA5}">
                      <a16:colId xmlns:a16="http://schemas.microsoft.com/office/drawing/2014/main" val="3288094245"/>
                    </a:ext>
                  </a:extLst>
                </a:gridCol>
                <a:gridCol w="851767">
                  <a:extLst>
                    <a:ext uri="{9D8B030D-6E8A-4147-A177-3AD203B41FA5}">
                      <a16:colId xmlns:a16="http://schemas.microsoft.com/office/drawing/2014/main" val="345333873"/>
                    </a:ext>
                  </a:extLst>
                </a:gridCol>
                <a:gridCol w="851767">
                  <a:extLst>
                    <a:ext uri="{9D8B030D-6E8A-4147-A177-3AD203B41FA5}">
                      <a16:colId xmlns:a16="http://schemas.microsoft.com/office/drawing/2014/main" val="2342570079"/>
                    </a:ext>
                  </a:extLst>
                </a:gridCol>
                <a:gridCol w="851767">
                  <a:extLst>
                    <a:ext uri="{9D8B030D-6E8A-4147-A177-3AD203B41FA5}">
                      <a16:colId xmlns:a16="http://schemas.microsoft.com/office/drawing/2014/main" val="3522464402"/>
                    </a:ext>
                  </a:extLst>
                </a:gridCol>
                <a:gridCol w="851767">
                  <a:extLst>
                    <a:ext uri="{9D8B030D-6E8A-4147-A177-3AD203B41FA5}">
                      <a16:colId xmlns:a16="http://schemas.microsoft.com/office/drawing/2014/main" val="787097147"/>
                    </a:ext>
                  </a:extLst>
                </a:gridCol>
                <a:gridCol w="851767">
                  <a:extLst>
                    <a:ext uri="{9D8B030D-6E8A-4147-A177-3AD203B41FA5}">
                      <a16:colId xmlns:a16="http://schemas.microsoft.com/office/drawing/2014/main" val="1813286425"/>
                    </a:ext>
                  </a:extLst>
                </a:gridCol>
              </a:tblGrid>
              <a:tr h="531849">
                <a:tc>
                  <a:txBody>
                    <a:bodyPr/>
                    <a:lstStyle/>
                    <a:p>
                      <a:endParaRPr lang="en-US" sz="1400" b="0"/>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600" b="0">
                          <a:solidFill>
                            <a:sysClr val="windowText" lastClr="000000"/>
                          </a:solidFill>
                        </a:rPr>
                        <a:t>Life Support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a:r>
                        <a:rPr lang="en-US" sz="1600" b="0">
                          <a:solidFill>
                            <a:sysClr val="windowText" lastClr="000000"/>
                          </a:solidFill>
                        </a:rPr>
                        <a:t>Trauma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a:r>
                        <a:rPr lang="en-US" sz="1600" b="0">
                          <a:solidFill>
                            <a:sysClr val="windowText" lastClr="000000"/>
                          </a:solidFill>
                        </a:rPr>
                        <a:t>NICU</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a:r>
                        <a:rPr lang="en-US" sz="1600" b="0">
                          <a:solidFill>
                            <a:sysClr val="windowText" lastClr="000000"/>
                          </a:solidFill>
                        </a:rPr>
                        <a:t>Patient Care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a:r>
                        <a:rPr lang="en-US" sz="1200" b="0">
                          <a:solidFill>
                            <a:sysClr val="windowText" lastClr="000000"/>
                          </a:solidFill>
                        </a:rPr>
                        <a:t>Matching Skills</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a:r>
                        <a:rPr lang="en-US" sz="1200" b="0">
                          <a:solidFill>
                            <a:sysClr val="windowText" lastClr="000000"/>
                          </a:solidFill>
                        </a:rPr>
                        <a:t># of Skills Requested</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a:r>
                        <a:rPr lang="en-US" sz="1800" b="0">
                          <a:solidFill>
                            <a:sysClr val="windowText" lastClr="000000"/>
                          </a:solidFill>
                        </a:rPr>
                        <a:t>Match Score</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75914652"/>
                  </a:ext>
                </a:extLst>
              </a:tr>
              <a:tr h="531849">
                <a:tc>
                  <a:txBody>
                    <a:bodyPr/>
                    <a:lstStyle/>
                    <a:p>
                      <a:r>
                        <a:rPr lang="en-US" sz="1800"/>
                        <a:t>Job 1</a:t>
                      </a: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60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6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6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6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endParaRPr lang="en-US" sz="2000"/>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61809967"/>
                  </a:ext>
                </a:extLst>
              </a:tr>
              <a:tr h="531849">
                <a:tc>
                  <a:txBody>
                    <a:bodyPr/>
                    <a:lstStyle/>
                    <a:p>
                      <a:r>
                        <a:rPr lang="en-US" sz="1800"/>
                        <a:t>Job 2</a:t>
                      </a: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60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6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6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6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endParaRPr lang="en-US" sz="2000"/>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53875203"/>
                  </a:ext>
                </a:extLst>
              </a:tr>
              <a:tr h="531849">
                <a:tc>
                  <a:txBody>
                    <a:bodyPr/>
                    <a:lstStyle/>
                    <a:p>
                      <a:r>
                        <a:rPr lang="en-US" sz="1800"/>
                        <a:t>Job 3</a:t>
                      </a: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60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6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6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6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endParaRPr lang="en-US" sz="16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endParaRPr lang="en-US" sz="2000"/>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75212494"/>
                  </a:ext>
                </a:extLst>
              </a:tr>
              <a:tr h="531849">
                <a:tc>
                  <a:txBody>
                    <a:bodyPr/>
                    <a:lstStyle/>
                    <a:p>
                      <a:r>
                        <a:rPr lang="en-US" sz="1800"/>
                        <a:t>Job 4</a:t>
                      </a: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6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6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160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endParaRPr lang="en-US" sz="1600"/>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endParaRPr lang="en-US" sz="160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endParaRPr lang="en-US" sz="2000"/>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465623118"/>
                  </a:ext>
                </a:extLst>
              </a:tr>
            </a:tbl>
          </a:graphicData>
        </a:graphic>
      </p:graphicFrame>
      <p:graphicFrame>
        <p:nvGraphicFramePr>
          <p:cNvPr id="93" name="Table 92">
            <a:extLst>
              <a:ext uri="{FF2B5EF4-FFF2-40B4-BE49-F238E27FC236}">
                <a16:creationId xmlns:a16="http://schemas.microsoft.com/office/drawing/2014/main" id="{EA3470BE-BF1D-4346-B825-C432B3521C2E}"/>
              </a:ext>
            </a:extLst>
          </p:cNvPr>
          <p:cNvGraphicFramePr>
            <a:graphicFrameLocks noGrp="1"/>
          </p:cNvGraphicFramePr>
          <p:nvPr>
            <p:extLst>
              <p:ext uri="{D42A27DB-BD31-4B8C-83A1-F6EECF244321}">
                <p14:modId xmlns:p14="http://schemas.microsoft.com/office/powerpoint/2010/main" val="3248373220"/>
              </p:ext>
            </p:extLst>
          </p:nvPr>
        </p:nvGraphicFramePr>
        <p:xfrm>
          <a:off x="2453432" y="3738021"/>
          <a:ext cx="6814136" cy="2659245"/>
        </p:xfrm>
        <a:graphic>
          <a:graphicData uri="http://schemas.openxmlformats.org/drawingml/2006/table">
            <a:tbl>
              <a:tblPr firstRow="1">
                <a:tableStyleId>{7E9639D4-E3E2-4D34-9284-5A2195B3D0D7}</a:tableStyleId>
              </a:tblPr>
              <a:tblGrid>
                <a:gridCol w="851767">
                  <a:extLst>
                    <a:ext uri="{9D8B030D-6E8A-4147-A177-3AD203B41FA5}">
                      <a16:colId xmlns:a16="http://schemas.microsoft.com/office/drawing/2014/main" val="885283622"/>
                    </a:ext>
                  </a:extLst>
                </a:gridCol>
                <a:gridCol w="851767">
                  <a:extLst>
                    <a:ext uri="{9D8B030D-6E8A-4147-A177-3AD203B41FA5}">
                      <a16:colId xmlns:a16="http://schemas.microsoft.com/office/drawing/2014/main" val="1015361129"/>
                    </a:ext>
                  </a:extLst>
                </a:gridCol>
                <a:gridCol w="851767">
                  <a:extLst>
                    <a:ext uri="{9D8B030D-6E8A-4147-A177-3AD203B41FA5}">
                      <a16:colId xmlns:a16="http://schemas.microsoft.com/office/drawing/2014/main" val="3288094245"/>
                    </a:ext>
                  </a:extLst>
                </a:gridCol>
                <a:gridCol w="851767">
                  <a:extLst>
                    <a:ext uri="{9D8B030D-6E8A-4147-A177-3AD203B41FA5}">
                      <a16:colId xmlns:a16="http://schemas.microsoft.com/office/drawing/2014/main" val="345333873"/>
                    </a:ext>
                  </a:extLst>
                </a:gridCol>
                <a:gridCol w="851767">
                  <a:extLst>
                    <a:ext uri="{9D8B030D-6E8A-4147-A177-3AD203B41FA5}">
                      <a16:colId xmlns:a16="http://schemas.microsoft.com/office/drawing/2014/main" val="2342570079"/>
                    </a:ext>
                  </a:extLst>
                </a:gridCol>
                <a:gridCol w="851767">
                  <a:extLst>
                    <a:ext uri="{9D8B030D-6E8A-4147-A177-3AD203B41FA5}">
                      <a16:colId xmlns:a16="http://schemas.microsoft.com/office/drawing/2014/main" val="3522464402"/>
                    </a:ext>
                  </a:extLst>
                </a:gridCol>
                <a:gridCol w="851767">
                  <a:extLst>
                    <a:ext uri="{9D8B030D-6E8A-4147-A177-3AD203B41FA5}">
                      <a16:colId xmlns:a16="http://schemas.microsoft.com/office/drawing/2014/main" val="787097147"/>
                    </a:ext>
                  </a:extLst>
                </a:gridCol>
                <a:gridCol w="851767">
                  <a:extLst>
                    <a:ext uri="{9D8B030D-6E8A-4147-A177-3AD203B41FA5}">
                      <a16:colId xmlns:a16="http://schemas.microsoft.com/office/drawing/2014/main" val="1813286425"/>
                    </a:ext>
                  </a:extLst>
                </a:gridCol>
              </a:tblGrid>
              <a:tr h="531849">
                <a:tc>
                  <a:txBody>
                    <a:bodyPr/>
                    <a:lstStyle/>
                    <a:p>
                      <a:endParaRPr lang="en-US" sz="14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5914652"/>
                  </a:ext>
                </a:extLst>
              </a:tr>
              <a:tr h="531849">
                <a:tc>
                  <a:txBody>
                    <a:bodyPr/>
                    <a:lstStyle/>
                    <a:p>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809967"/>
                  </a:ext>
                </a:extLst>
              </a:tr>
              <a:tr h="531849">
                <a:tc>
                  <a:txBody>
                    <a:bodyPr/>
                    <a:lstStyle/>
                    <a:p>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3875203"/>
                  </a:ext>
                </a:extLst>
              </a:tr>
              <a:tr h="531849">
                <a:tc>
                  <a:txBody>
                    <a:bodyPr/>
                    <a:lstStyle/>
                    <a:p>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5212494"/>
                  </a:ext>
                </a:extLst>
              </a:tr>
              <a:tr h="531849">
                <a:tc>
                  <a:txBody>
                    <a:bodyPr/>
                    <a:lstStyle/>
                    <a:p>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5623118"/>
                  </a:ext>
                </a:extLst>
              </a:tr>
            </a:tbl>
          </a:graphicData>
        </a:graphic>
      </p:graphicFrame>
      <p:sp>
        <p:nvSpPr>
          <p:cNvPr id="4" name="Slide Number Placeholder 3">
            <a:extLst>
              <a:ext uri="{FF2B5EF4-FFF2-40B4-BE49-F238E27FC236}">
                <a16:creationId xmlns:a16="http://schemas.microsoft.com/office/drawing/2014/main" id="{CC60B63B-1E6A-467E-91E3-88867B6244A2}"/>
              </a:ext>
            </a:extLst>
          </p:cNvPr>
          <p:cNvSpPr>
            <a:spLocks noGrp="1"/>
          </p:cNvSpPr>
          <p:nvPr>
            <p:ph type="sldNum" sz="quarter" idx="10"/>
          </p:nvPr>
        </p:nvSpPr>
        <p:spPr>
          <a:prstGeom prst="rect">
            <a:avLst/>
          </a:prstGeom>
        </p:spPr>
        <p:txBody>
          <a:bodyPr/>
          <a:lstStyle/>
          <a:p>
            <a:fld id="{0F418C06-167A-E646-9EF6-18275B625F6B}" type="slidenum">
              <a:rPr lang="en-US" smtClean="0"/>
              <a:pPr/>
              <a:t>41</a:t>
            </a:fld>
            <a:endParaRPr lang="en-US"/>
          </a:p>
        </p:txBody>
      </p:sp>
      <p:graphicFrame>
        <p:nvGraphicFramePr>
          <p:cNvPr id="11" name="Table 10">
            <a:extLst>
              <a:ext uri="{FF2B5EF4-FFF2-40B4-BE49-F238E27FC236}">
                <a16:creationId xmlns:a16="http://schemas.microsoft.com/office/drawing/2014/main" id="{1B553B15-7521-C046-9F8D-79EA85647A0D}"/>
              </a:ext>
            </a:extLst>
          </p:cNvPr>
          <p:cNvGraphicFramePr>
            <a:graphicFrameLocks noGrp="1"/>
          </p:cNvGraphicFramePr>
          <p:nvPr/>
        </p:nvGraphicFramePr>
        <p:xfrm>
          <a:off x="545136" y="9202862"/>
          <a:ext cx="4863925" cy="2306320"/>
        </p:xfrm>
        <a:graphic>
          <a:graphicData uri="http://schemas.openxmlformats.org/drawingml/2006/table">
            <a:tbl>
              <a:tblPr firstRow="1" bandRow="1">
                <a:tableStyleId>{5C22544A-7EE6-4342-B048-85BDC9FD1C3A}</a:tableStyleId>
              </a:tblPr>
              <a:tblGrid>
                <a:gridCol w="972785">
                  <a:extLst>
                    <a:ext uri="{9D8B030D-6E8A-4147-A177-3AD203B41FA5}">
                      <a16:colId xmlns:a16="http://schemas.microsoft.com/office/drawing/2014/main" val="885283622"/>
                    </a:ext>
                  </a:extLst>
                </a:gridCol>
                <a:gridCol w="972785">
                  <a:extLst>
                    <a:ext uri="{9D8B030D-6E8A-4147-A177-3AD203B41FA5}">
                      <a16:colId xmlns:a16="http://schemas.microsoft.com/office/drawing/2014/main" val="1015361129"/>
                    </a:ext>
                  </a:extLst>
                </a:gridCol>
                <a:gridCol w="972785">
                  <a:extLst>
                    <a:ext uri="{9D8B030D-6E8A-4147-A177-3AD203B41FA5}">
                      <a16:colId xmlns:a16="http://schemas.microsoft.com/office/drawing/2014/main" val="3288094245"/>
                    </a:ext>
                  </a:extLst>
                </a:gridCol>
                <a:gridCol w="972785">
                  <a:extLst>
                    <a:ext uri="{9D8B030D-6E8A-4147-A177-3AD203B41FA5}">
                      <a16:colId xmlns:a16="http://schemas.microsoft.com/office/drawing/2014/main" val="345333873"/>
                    </a:ext>
                  </a:extLst>
                </a:gridCol>
                <a:gridCol w="972785">
                  <a:extLst>
                    <a:ext uri="{9D8B030D-6E8A-4147-A177-3AD203B41FA5}">
                      <a16:colId xmlns:a16="http://schemas.microsoft.com/office/drawing/2014/main" val="3522464402"/>
                    </a:ext>
                  </a:extLst>
                </a:gridCol>
              </a:tblGrid>
              <a:tr h="370840">
                <a:tc>
                  <a:txBody>
                    <a:bodyPr/>
                    <a:lstStyle/>
                    <a:p>
                      <a:endParaRPr lang="en-US" sz="1600" b="0"/>
                    </a:p>
                  </a:txBody>
                  <a:tcPr/>
                </a:tc>
                <a:tc>
                  <a:txBody>
                    <a:bodyPr/>
                    <a:lstStyle/>
                    <a:p>
                      <a:r>
                        <a:rPr lang="en-US" sz="1600" b="0"/>
                        <a:t>Life Support</a:t>
                      </a:r>
                    </a:p>
                  </a:txBody>
                  <a:tcPr/>
                </a:tc>
                <a:tc>
                  <a:txBody>
                    <a:bodyPr/>
                    <a:lstStyle/>
                    <a:p>
                      <a:r>
                        <a:rPr lang="en-US" sz="1600" b="0"/>
                        <a:t>Trauma</a:t>
                      </a:r>
                    </a:p>
                  </a:txBody>
                  <a:tcPr/>
                </a:tc>
                <a:tc>
                  <a:txBody>
                    <a:bodyPr/>
                    <a:lstStyle/>
                    <a:p>
                      <a:r>
                        <a:rPr lang="en-US" sz="1600" b="0"/>
                        <a:t>Neonatal Intensive Care Unit</a:t>
                      </a:r>
                    </a:p>
                  </a:txBody>
                  <a:tcPr/>
                </a:tc>
                <a:tc>
                  <a:txBody>
                    <a:bodyPr/>
                    <a:lstStyle/>
                    <a:p>
                      <a:r>
                        <a:rPr lang="en-US" sz="1600" b="0"/>
                        <a:t>Patient Care</a:t>
                      </a:r>
                    </a:p>
                  </a:txBody>
                  <a:tcPr/>
                </a:tc>
                <a:extLst>
                  <a:ext uri="{0D108BD9-81ED-4DB2-BD59-A6C34878D82A}">
                    <a16:rowId xmlns:a16="http://schemas.microsoft.com/office/drawing/2014/main" val="722560580"/>
                  </a:ext>
                </a:extLst>
              </a:tr>
              <a:tr h="370840">
                <a:tc>
                  <a:txBody>
                    <a:bodyPr/>
                    <a:lstStyle/>
                    <a:p>
                      <a:r>
                        <a:rPr lang="en-US" sz="1400"/>
                        <a:t>Resume 1</a:t>
                      </a:r>
                    </a:p>
                  </a:txBody>
                  <a:tcPr/>
                </a:tc>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2961809967"/>
                  </a:ext>
                </a:extLst>
              </a:tr>
              <a:tr h="370840">
                <a:tc>
                  <a:txBody>
                    <a:bodyPr/>
                    <a:lstStyle/>
                    <a:p>
                      <a:r>
                        <a:rPr lang="en-US" sz="1400"/>
                        <a:t>Resume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32805201"/>
                  </a:ext>
                </a:extLst>
              </a:tr>
              <a:tr h="370840">
                <a:tc>
                  <a:txBody>
                    <a:bodyPr/>
                    <a:lstStyle/>
                    <a:p>
                      <a:r>
                        <a:rPr lang="en-US" sz="1400"/>
                        <a:t>Resume 3</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22471877"/>
                  </a:ext>
                </a:extLst>
              </a:tr>
              <a:tr h="370840">
                <a:tc>
                  <a:txBody>
                    <a:bodyPr/>
                    <a:lstStyle/>
                    <a:p>
                      <a:r>
                        <a:rPr lang="en-US" sz="1400"/>
                        <a:t>Resume 4</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49833551"/>
                  </a:ext>
                </a:extLst>
              </a:tr>
            </a:tbl>
          </a:graphicData>
        </a:graphic>
      </p:graphicFrame>
      <p:pic>
        <p:nvPicPr>
          <p:cNvPr id="16" name="Picture 15">
            <a:extLst>
              <a:ext uri="{FF2B5EF4-FFF2-40B4-BE49-F238E27FC236}">
                <a16:creationId xmlns:a16="http://schemas.microsoft.com/office/drawing/2014/main" id="{7118C62E-465A-FC4C-99AB-BB9F715146CD}"/>
              </a:ext>
            </a:extLst>
          </p:cNvPr>
          <p:cNvPicPr>
            <a:picLocks noChangeAspect="1"/>
          </p:cNvPicPr>
          <p:nvPr/>
        </p:nvPicPr>
        <p:blipFill rotWithShape="1">
          <a:blip r:embed="rId3"/>
          <a:srcRect l="12540" t="6667" r="12603" b="20411"/>
          <a:stretch/>
        </p:blipFill>
        <p:spPr>
          <a:xfrm>
            <a:off x="1886647" y="10037891"/>
            <a:ext cx="326572" cy="318131"/>
          </a:xfrm>
          <a:prstGeom prst="rect">
            <a:avLst/>
          </a:prstGeom>
        </p:spPr>
      </p:pic>
      <p:pic>
        <p:nvPicPr>
          <p:cNvPr id="17" name="Picture 16">
            <a:extLst>
              <a:ext uri="{FF2B5EF4-FFF2-40B4-BE49-F238E27FC236}">
                <a16:creationId xmlns:a16="http://schemas.microsoft.com/office/drawing/2014/main" id="{533DFAEA-C5BE-AC43-98C6-B5D5F7D8ACE3}"/>
              </a:ext>
            </a:extLst>
          </p:cNvPr>
          <p:cNvPicPr>
            <a:picLocks noChangeAspect="1"/>
          </p:cNvPicPr>
          <p:nvPr/>
        </p:nvPicPr>
        <p:blipFill rotWithShape="1">
          <a:blip r:embed="rId3"/>
          <a:srcRect l="12540" t="6667" r="12603" b="20411"/>
          <a:stretch/>
        </p:blipFill>
        <p:spPr>
          <a:xfrm>
            <a:off x="2875560" y="10067842"/>
            <a:ext cx="326572" cy="318131"/>
          </a:xfrm>
          <a:prstGeom prst="rect">
            <a:avLst/>
          </a:prstGeom>
        </p:spPr>
      </p:pic>
      <p:pic>
        <p:nvPicPr>
          <p:cNvPr id="18" name="Picture 17">
            <a:extLst>
              <a:ext uri="{FF2B5EF4-FFF2-40B4-BE49-F238E27FC236}">
                <a16:creationId xmlns:a16="http://schemas.microsoft.com/office/drawing/2014/main" id="{E4398294-143B-E149-839B-3E5A33414AE6}"/>
              </a:ext>
            </a:extLst>
          </p:cNvPr>
          <p:cNvPicPr>
            <a:picLocks noChangeAspect="1"/>
          </p:cNvPicPr>
          <p:nvPr/>
        </p:nvPicPr>
        <p:blipFill rotWithShape="1">
          <a:blip r:embed="rId3"/>
          <a:srcRect l="12540" t="6667" r="12603" b="20411"/>
          <a:stretch/>
        </p:blipFill>
        <p:spPr>
          <a:xfrm>
            <a:off x="4750959" y="10392069"/>
            <a:ext cx="326572" cy="318131"/>
          </a:xfrm>
          <a:prstGeom prst="rect">
            <a:avLst/>
          </a:prstGeom>
        </p:spPr>
      </p:pic>
      <p:pic>
        <p:nvPicPr>
          <p:cNvPr id="20" name="Picture 19">
            <a:extLst>
              <a:ext uri="{FF2B5EF4-FFF2-40B4-BE49-F238E27FC236}">
                <a16:creationId xmlns:a16="http://schemas.microsoft.com/office/drawing/2014/main" id="{7E267F3E-E62C-FB45-8964-31E2E0CA5DBC}"/>
              </a:ext>
            </a:extLst>
          </p:cNvPr>
          <p:cNvPicPr>
            <a:picLocks noChangeAspect="1"/>
          </p:cNvPicPr>
          <p:nvPr/>
        </p:nvPicPr>
        <p:blipFill rotWithShape="1">
          <a:blip r:embed="rId3"/>
          <a:srcRect l="12540" t="6667" r="12603" b="20411"/>
          <a:stretch/>
        </p:blipFill>
        <p:spPr>
          <a:xfrm>
            <a:off x="1886647" y="11202938"/>
            <a:ext cx="326572" cy="318131"/>
          </a:xfrm>
          <a:prstGeom prst="rect">
            <a:avLst/>
          </a:prstGeom>
        </p:spPr>
      </p:pic>
      <p:pic>
        <p:nvPicPr>
          <p:cNvPr id="21" name="Picture 20">
            <a:extLst>
              <a:ext uri="{FF2B5EF4-FFF2-40B4-BE49-F238E27FC236}">
                <a16:creationId xmlns:a16="http://schemas.microsoft.com/office/drawing/2014/main" id="{44561BE4-19F3-3B4E-8710-735F2BDF7E54}"/>
              </a:ext>
            </a:extLst>
          </p:cNvPr>
          <p:cNvPicPr>
            <a:picLocks noChangeAspect="1"/>
          </p:cNvPicPr>
          <p:nvPr/>
        </p:nvPicPr>
        <p:blipFill rotWithShape="1">
          <a:blip r:embed="rId3"/>
          <a:srcRect l="12540" t="6667" r="12603" b="20411"/>
          <a:stretch/>
        </p:blipFill>
        <p:spPr>
          <a:xfrm>
            <a:off x="1875496" y="10800968"/>
            <a:ext cx="326572" cy="318131"/>
          </a:xfrm>
          <a:prstGeom prst="rect">
            <a:avLst/>
          </a:prstGeom>
        </p:spPr>
      </p:pic>
      <p:pic>
        <p:nvPicPr>
          <p:cNvPr id="23" name="Picture 22">
            <a:extLst>
              <a:ext uri="{FF2B5EF4-FFF2-40B4-BE49-F238E27FC236}">
                <a16:creationId xmlns:a16="http://schemas.microsoft.com/office/drawing/2014/main" id="{4CD92CC3-6CF9-9544-B825-A20E72FFAF9C}"/>
              </a:ext>
            </a:extLst>
          </p:cNvPr>
          <p:cNvPicPr>
            <a:picLocks noChangeAspect="1"/>
          </p:cNvPicPr>
          <p:nvPr/>
        </p:nvPicPr>
        <p:blipFill rotWithShape="1">
          <a:blip r:embed="rId3"/>
          <a:srcRect l="12540" t="6667" r="12603" b="20411"/>
          <a:stretch/>
        </p:blipFill>
        <p:spPr>
          <a:xfrm>
            <a:off x="3847847" y="10800966"/>
            <a:ext cx="326572" cy="318131"/>
          </a:xfrm>
          <a:prstGeom prst="rect">
            <a:avLst/>
          </a:prstGeom>
        </p:spPr>
      </p:pic>
      <p:pic>
        <p:nvPicPr>
          <p:cNvPr id="24" name="Picture 23">
            <a:extLst>
              <a:ext uri="{FF2B5EF4-FFF2-40B4-BE49-F238E27FC236}">
                <a16:creationId xmlns:a16="http://schemas.microsoft.com/office/drawing/2014/main" id="{A531E065-47A9-CA4B-8A2A-E50A47475867}"/>
              </a:ext>
            </a:extLst>
          </p:cNvPr>
          <p:cNvPicPr>
            <a:picLocks noChangeAspect="1"/>
          </p:cNvPicPr>
          <p:nvPr/>
        </p:nvPicPr>
        <p:blipFill rotWithShape="1">
          <a:blip r:embed="rId3"/>
          <a:srcRect l="12540" t="6667" r="12603" b="20411"/>
          <a:stretch/>
        </p:blipFill>
        <p:spPr>
          <a:xfrm>
            <a:off x="4773836" y="10787714"/>
            <a:ext cx="326572" cy="318131"/>
          </a:xfrm>
          <a:prstGeom prst="rect">
            <a:avLst/>
          </a:prstGeom>
        </p:spPr>
      </p:pic>
      <p:pic>
        <p:nvPicPr>
          <p:cNvPr id="25" name="Picture 24">
            <a:extLst>
              <a:ext uri="{FF2B5EF4-FFF2-40B4-BE49-F238E27FC236}">
                <a16:creationId xmlns:a16="http://schemas.microsoft.com/office/drawing/2014/main" id="{F6C384CD-6707-CA4F-A198-50AEDB414917}"/>
              </a:ext>
            </a:extLst>
          </p:cNvPr>
          <p:cNvPicPr>
            <a:picLocks noChangeAspect="1"/>
          </p:cNvPicPr>
          <p:nvPr/>
        </p:nvPicPr>
        <p:blipFill rotWithShape="1">
          <a:blip r:embed="rId3"/>
          <a:srcRect l="12540" t="6667" r="12603" b="20411"/>
          <a:stretch/>
        </p:blipFill>
        <p:spPr>
          <a:xfrm>
            <a:off x="4750959" y="10031518"/>
            <a:ext cx="326572" cy="318131"/>
          </a:xfrm>
          <a:prstGeom prst="rect">
            <a:avLst/>
          </a:prstGeom>
        </p:spPr>
      </p:pic>
      <p:pic>
        <p:nvPicPr>
          <p:cNvPr id="26" name="Picture 25">
            <a:extLst>
              <a:ext uri="{FF2B5EF4-FFF2-40B4-BE49-F238E27FC236}">
                <a16:creationId xmlns:a16="http://schemas.microsoft.com/office/drawing/2014/main" id="{0E3CFE17-F3A2-1145-BFF6-90FD23AC2B3D}"/>
              </a:ext>
            </a:extLst>
          </p:cNvPr>
          <p:cNvPicPr>
            <a:picLocks noChangeAspect="1"/>
          </p:cNvPicPr>
          <p:nvPr/>
        </p:nvPicPr>
        <p:blipFill rotWithShape="1">
          <a:blip r:embed="rId3"/>
          <a:srcRect l="12540" t="6667" r="12603" b="20411"/>
          <a:stretch/>
        </p:blipFill>
        <p:spPr>
          <a:xfrm>
            <a:off x="4773836" y="11151731"/>
            <a:ext cx="326572" cy="318131"/>
          </a:xfrm>
          <a:prstGeom prst="rect">
            <a:avLst/>
          </a:prstGeom>
        </p:spPr>
      </p:pic>
      <p:graphicFrame>
        <p:nvGraphicFramePr>
          <p:cNvPr id="27" name="Table 26">
            <a:extLst>
              <a:ext uri="{FF2B5EF4-FFF2-40B4-BE49-F238E27FC236}">
                <a16:creationId xmlns:a16="http://schemas.microsoft.com/office/drawing/2014/main" id="{68DB514F-483A-F247-BAA6-BE6E201A1484}"/>
              </a:ext>
            </a:extLst>
          </p:cNvPr>
          <p:cNvGraphicFramePr>
            <a:graphicFrameLocks noGrp="1"/>
          </p:cNvGraphicFramePr>
          <p:nvPr/>
        </p:nvGraphicFramePr>
        <p:xfrm>
          <a:off x="5821312" y="9214749"/>
          <a:ext cx="4863925" cy="2306320"/>
        </p:xfrm>
        <a:graphic>
          <a:graphicData uri="http://schemas.openxmlformats.org/drawingml/2006/table">
            <a:tbl>
              <a:tblPr firstRow="1" bandRow="1">
                <a:tableStyleId>{5C22544A-7EE6-4342-B048-85BDC9FD1C3A}</a:tableStyleId>
              </a:tblPr>
              <a:tblGrid>
                <a:gridCol w="972785">
                  <a:extLst>
                    <a:ext uri="{9D8B030D-6E8A-4147-A177-3AD203B41FA5}">
                      <a16:colId xmlns:a16="http://schemas.microsoft.com/office/drawing/2014/main" val="885283622"/>
                    </a:ext>
                  </a:extLst>
                </a:gridCol>
                <a:gridCol w="972785">
                  <a:extLst>
                    <a:ext uri="{9D8B030D-6E8A-4147-A177-3AD203B41FA5}">
                      <a16:colId xmlns:a16="http://schemas.microsoft.com/office/drawing/2014/main" val="1015361129"/>
                    </a:ext>
                  </a:extLst>
                </a:gridCol>
                <a:gridCol w="972785">
                  <a:extLst>
                    <a:ext uri="{9D8B030D-6E8A-4147-A177-3AD203B41FA5}">
                      <a16:colId xmlns:a16="http://schemas.microsoft.com/office/drawing/2014/main" val="3288094245"/>
                    </a:ext>
                  </a:extLst>
                </a:gridCol>
                <a:gridCol w="972785">
                  <a:extLst>
                    <a:ext uri="{9D8B030D-6E8A-4147-A177-3AD203B41FA5}">
                      <a16:colId xmlns:a16="http://schemas.microsoft.com/office/drawing/2014/main" val="345333873"/>
                    </a:ext>
                  </a:extLst>
                </a:gridCol>
                <a:gridCol w="972785">
                  <a:extLst>
                    <a:ext uri="{9D8B030D-6E8A-4147-A177-3AD203B41FA5}">
                      <a16:colId xmlns:a16="http://schemas.microsoft.com/office/drawing/2014/main" val="3522464402"/>
                    </a:ext>
                  </a:extLst>
                </a:gridCol>
              </a:tblGrid>
              <a:tr h="370840">
                <a:tc>
                  <a:txBody>
                    <a:bodyPr/>
                    <a:lstStyle/>
                    <a:p>
                      <a:endParaRPr lang="en-US" sz="1600" b="0"/>
                    </a:p>
                  </a:txBody>
                  <a:tcPr/>
                </a:tc>
                <a:tc>
                  <a:txBody>
                    <a:bodyPr/>
                    <a:lstStyle/>
                    <a:p>
                      <a:r>
                        <a:rPr lang="en-US" sz="1600" b="0"/>
                        <a:t>Life Support</a:t>
                      </a:r>
                    </a:p>
                  </a:txBody>
                  <a:tcPr/>
                </a:tc>
                <a:tc>
                  <a:txBody>
                    <a:bodyPr/>
                    <a:lstStyle/>
                    <a:p>
                      <a:r>
                        <a:rPr lang="en-US" sz="1600" b="0"/>
                        <a:t>Trauma</a:t>
                      </a:r>
                    </a:p>
                  </a:txBody>
                  <a:tcPr/>
                </a:tc>
                <a:tc>
                  <a:txBody>
                    <a:bodyPr/>
                    <a:lstStyle/>
                    <a:p>
                      <a:r>
                        <a:rPr lang="en-US" sz="1600" b="0"/>
                        <a:t>Neonatal Intensive Care Unit</a:t>
                      </a:r>
                    </a:p>
                  </a:txBody>
                  <a:tcPr/>
                </a:tc>
                <a:tc>
                  <a:txBody>
                    <a:bodyPr/>
                    <a:lstStyle/>
                    <a:p>
                      <a:r>
                        <a:rPr lang="en-US" sz="1600" b="0"/>
                        <a:t>Patient Care</a:t>
                      </a:r>
                    </a:p>
                  </a:txBody>
                  <a:tcPr/>
                </a:tc>
                <a:extLst>
                  <a:ext uri="{0D108BD9-81ED-4DB2-BD59-A6C34878D82A}">
                    <a16:rowId xmlns:a16="http://schemas.microsoft.com/office/drawing/2014/main" val="722560580"/>
                  </a:ext>
                </a:extLst>
              </a:tr>
              <a:tr h="370840">
                <a:tc>
                  <a:txBody>
                    <a:bodyPr/>
                    <a:lstStyle/>
                    <a:p>
                      <a:r>
                        <a:rPr lang="en-US" sz="1400"/>
                        <a:t>Ad 1</a:t>
                      </a:r>
                    </a:p>
                  </a:txBody>
                  <a:tcPr/>
                </a:tc>
                <a:tc>
                  <a:txBody>
                    <a:bodyPr/>
                    <a:lstStyle/>
                    <a:p>
                      <a:endParaRPr lang="en-US" sz="1600"/>
                    </a:p>
                  </a:txBody>
                  <a:tcPr/>
                </a:tc>
                <a:tc>
                  <a:txBody>
                    <a:bodyPr/>
                    <a:lstStyle/>
                    <a:p>
                      <a:endParaRPr lang="en-US" sz="160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2961809967"/>
                  </a:ext>
                </a:extLst>
              </a:tr>
              <a:tr h="370840">
                <a:tc>
                  <a:txBody>
                    <a:bodyPr/>
                    <a:lstStyle/>
                    <a:p>
                      <a:r>
                        <a:rPr lang="en-US" sz="1400"/>
                        <a:t>Ad 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32805201"/>
                  </a:ext>
                </a:extLst>
              </a:tr>
              <a:tr h="370840">
                <a:tc>
                  <a:txBody>
                    <a:bodyPr/>
                    <a:lstStyle/>
                    <a:p>
                      <a:r>
                        <a:rPr lang="en-US" sz="1400"/>
                        <a:t>Ad 3</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22471877"/>
                  </a:ext>
                </a:extLst>
              </a:tr>
              <a:tr h="370840">
                <a:tc>
                  <a:txBody>
                    <a:bodyPr/>
                    <a:lstStyle/>
                    <a:p>
                      <a:r>
                        <a:rPr lang="en-US" sz="1400"/>
                        <a:t>Ad 4</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49833551"/>
                  </a:ext>
                </a:extLst>
              </a:tr>
            </a:tbl>
          </a:graphicData>
        </a:graphic>
      </p:graphicFrame>
      <p:pic>
        <p:nvPicPr>
          <p:cNvPr id="28" name="Picture 27">
            <a:extLst>
              <a:ext uri="{FF2B5EF4-FFF2-40B4-BE49-F238E27FC236}">
                <a16:creationId xmlns:a16="http://schemas.microsoft.com/office/drawing/2014/main" id="{D9577DE7-FD2B-7946-8D7C-3A65FDD6C152}"/>
              </a:ext>
            </a:extLst>
          </p:cNvPr>
          <p:cNvPicPr>
            <a:picLocks noChangeAspect="1"/>
          </p:cNvPicPr>
          <p:nvPr/>
        </p:nvPicPr>
        <p:blipFill rotWithShape="1">
          <a:blip r:embed="rId3"/>
          <a:srcRect l="12540" t="6667" r="12603" b="20411"/>
          <a:stretch/>
        </p:blipFill>
        <p:spPr>
          <a:xfrm>
            <a:off x="7081383" y="10451061"/>
            <a:ext cx="326572" cy="318131"/>
          </a:xfrm>
          <a:prstGeom prst="rect">
            <a:avLst/>
          </a:prstGeom>
        </p:spPr>
      </p:pic>
      <p:pic>
        <p:nvPicPr>
          <p:cNvPr id="29" name="Picture 28">
            <a:extLst>
              <a:ext uri="{FF2B5EF4-FFF2-40B4-BE49-F238E27FC236}">
                <a16:creationId xmlns:a16="http://schemas.microsoft.com/office/drawing/2014/main" id="{AE72EB9A-DB8B-914A-8282-0DD46C24890F}"/>
              </a:ext>
            </a:extLst>
          </p:cNvPr>
          <p:cNvPicPr>
            <a:picLocks noChangeAspect="1"/>
          </p:cNvPicPr>
          <p:nvPr/>
        </p:nvPicPr>
        <p:blipFill rotWithShape="1">
          <a:blip r:embed="rId3"/>
          <a:srcRect l="12540" t="6667" r="12603" b="20411"/>
          <a:stretch/>
        </p:blipFill>
        <p:spPr>
          <a:xfrm>
            <a:off x="8089988" y="10414736"/>
            <a:ext cx="326572" cy="318131"/>
          </a:xfrm>
          <a:prstGeom prst="rect">
            <a:avLst/>
          </a:prstGeom>
        </p:spPr>
      </p:pic>
      <p:pic>
        <p:nvPicPr>
          <p:cNvPr id="30" name="Picture 29">
            <a:extLst>
              <a:ext uri="{FF2B5EF4-FFF2-40B4-BE49-F238E27FC236}">
                <a16:creationId xmlns:a16="http://schemas.microsoft.com/office/drawing/2014/main" id="{5871C0DC-FEDF-1744-B417-AE4AD1D99BBA}"/>
              </a:ext>
            </a:extLst>
          </p:cNvPr>
          <p:cNvPicPr>
            <a:picLocks noChangeAspect="1"/>
          </p:cNvPicPr>
          <p:nvPr/>
        </p:nvPicPr>
        <p:blipFill rotWithShape="1">
          <a:blip r:embed="rId3"/>
          <a:srcRect l="12540" t="6667" r="12603" b="20411"/>
          <a:stretch/>
        </p:blipFill>
        <p:spPr>
          <a:xfrm>
            <a:off x="9098593" y="10062962"/>
            <a:ext cx="326572" cy="318131"/>
          </a:xfrm>
          <a:prstGeom prst="rect">
            <a:avLst/>
          </a:prstGeom>
        </p:spPr>
      </p:pic>
      <p:pic>
        <p:nvPicPr>
          <p:cNvPr id="31" name="Picture 30">
            <a:extLst>
              <a:ext uri="{FF2B5EF4-FFF2-40B4-BE49-F238E27FC236}">
                <a16:creationId xmlns:a16="http://schemas.microsoft.com/office/drawing/2014/main" id="{0BD45554-E39B-4842-8849-AD041795DFB0}"/>
              </a:ext>
            </a:extLst>
          </p:cNvPr>
          <p:cNvPicPr>
            <a:picLocks noChangeAspect="1"/>
          </p:cNvPicPr>
          <p:nvPr/>
        </p:nvPicPr>
        <p:blipFill rotWithShape="1">
          <a:blip r:embed="rId3"/>
          <a:srcRect l="12540" t="6667" r="12603" b="20411"/>
          <a:stretch/>
        </p:blipFill>
        <p:spPr>
          <a:xfrm>
            <a:off x="10043836" y="10432997"/>
            <a:ext cx="326572" cy="318131"/>
          </a:xfrm>
          <a:prstGeom prst="rect">
            <a:avLst/>
          </a:prstGeom>
        </p:spPr>
      </p:pic>
      <p:pic>
        <p:nvPicPr>
          <p:cNvPr id="32" name="Picture 31">
            <a:extLst>
              <a:ext uri="{FF2B5EF4-FFF2-40B4-BE49-F238E27FC236}">
                <a16:creationId xmlns:a16="http://schemas.microsoft.com/office/drawing/2014/main" id="{85D2A17D-1F0D-E645-A2BA-91D3FBA4A2C2}"/>
              </a:ext>
            </a:extLst>
          </p:cNvPr>
          <p:cNvPicPr>
            <a:picLocks noChangeAspect="1"/>
          </p:cNvPicPr>
          <p:nvPr/>
        </p:nvPicPr>
        <p:blipFill rotWithShape="1">
          <a:blip r:embed="rId3"/>
          <a:srcRect l="12540" t="6667" r="12603" b="20411"/>
          <a:stretch/>
        </p:blipFill>
        <p:spPr>
          <a:xfrm>
            <a:off x="7056755" y="10090942"/>
            <a:ext cx="326572" cy="318131"/>
          </a:xfrm>
          <a:prstGeom prst="rect">
            <a:avLst/>
          </a:prstGeom>
        </p:spPr>
      </p:pic>
      <p:pic>
        <p:nvPicPr>
          <p:cNvPr id="33" name="Picture 32">
            <a:extLst>
              <a:ext uri="{FF2B5EF4-FFF2-40B4-BE49-F238E27FC236}">
                <a16:creationId xmlns:a16="http://schemas.microsoft.com/office/drawing/2014/main" id="{5F1124B7-1900-B142-B74D-C5024F7DA01E}"/>
              </a:ext>
            </a:extLst>
          </p:cNvPr>
          <p:cNvPicPr>
            <a:picLocks noChangeAspect="1"/>
          </p:cNvPicPr>
          <p:nvPr/>
        </p:nvPicPr>
        <p:blipFill rotWithShape="1">
          <a:blip r:embed="rId3"/>
          <a:srcRect l="12540" t="6667" r="12603" b="20411"/>
          <a:stretch/>
        </p:blipFill>
        <p:spPr>
          <a:xfrm>
            <a:off x="9087765" y="10800633"/>
            <a:ext cx="326572" cy="318131"/>
          </a:xfrm>
          <a:prstGeom prst="rect">
            <a:avLst/>
          </a:prstGeom>
        </p:spPr>
      </p:pic>
      <p:pic>
        <p:nvPicPr>
          <p:cNvPr id="34" name="Picture 33">
            <a:extLst>
              <a:ext uri="{FF2B5EF4-FFF2-40B4-BE49-F238E27FC236}">
                <a16:creationId xmlns:a16="http://schemas.microsoft.com/office/drawing/2014/main" id="{4ECB43CB-B0A4-DC46-B5E7-DE33E38DD19A}"/>
              </a:ext>
            </a:extLst>
          </p:cNvPr>
          <p:cNvPicPr>
            <a:picLocks noChangeAspect="1"/>
          </p:cNvPicPr>
          <p:nvPr/>
        </p:nvPicPr>
        <p:blipFill rotWithShape="1">
          <a:blip r:embed="rId3"/>
          <a:srcRect l="12540" t="6667" r="12603" b="20411"/>
          <a:stretch/>
        </p:blipFill>
        <p:spPr>
          <a:xfrm>
            <a:off x="7066608" y="11151731"/>
            <a:ext cx="326572" cy="318131"/>
          </a:xfrm>
          <a:prstGeom prst="rect">
            <a:avLst/>
          </a:prstGeom>
        </p:spPr>
      </p:pic>
      <p:pic>
        <p:nvPicPr>
          <p:cNvPr id="35" name="Picture 34">
            <a:extLst>
              <a:ext uri="{FF2B5EF4-FFF2-40B4-BE49-F238E27FC236}">
                <a16:creationId xmlns:a16="http://schemas.microsoft.com/office/drawing/2014/main" id="{929C290C-63C8-0A47-B66F-FD7DAD810A70}"/>
              </a:ext>
            </a:extLst>
          </p:cNvPr>
          <p:cNvPicPr>
            <a:picLocks noChangeAspect="1"/>
          </p:cNvPicPr>
          <p:nvPr/>
        </p:nvPicPr>
        <p:blipFill rotWithShape="1">
          <a:blip r:embed="rId3"/>
          <a:srcRect l="12540" t="6667" r="12603" b="20411"/>
          <a:stretch/>
        </p:blipFill>
        <p:spPr>
          <a:xfrm>
            <a:off x="10013052" y="11151731"/>
            <a:ext cx="326572" cy="318131"/>
          </a:xfrm>
          <a:prstGeom prst="rect">
            <a:avLst/>
          </a:prstGeom>
        </p:spPr>
      </p:pic>
      <p:pic>
        <p:nvPicPr>
          <p:cNvPr id="36" name="Picture 35">
            <a:extLst>
              <a:ext uri="{FF2B5EF4-FFF2-40B4-BE49-F238E27FC236}">
                <a16:creationId xmlns:a16="http://schemas.microsoft.com/office/drawing/2014/main" id="{784479CB-0197-624D-A84E-01B2F8F8FA10}"/>
              </a:ext>
            </a:extLst>
          </p:cNvPr>
          <p:cNvPicPr>
            <a:picLocks noChangeAspect="1"/>
          </p:cNvPicPr>
          <p:nvPr/>
        </p:nvPicPr>
        <p:blipFill rotWithShape="1">
          <a:blip r:embed="rId3"/>
          <a:srcRect l="12540" t="6667" r="12603" b="20411"/>
          <a:stretch/>
        </p:blipFill>
        <p:spPr>
          <a:xfrm>
            <a:off x="9098593" y="11151731"/>
            <a:ext cx="326572" cy="318131"/>
          </a:xfrm>
          <a:prstGeom prst="rect">
            <a:avLst/>
          </a:prstGeom>
        </p:spPr>
      </p:pic>
      <p:pic>
        <p:nvPicPr>
          <p:cNvPr id="37" name="Picture 36">
            <a:extLst>
              <a:ext uri="{FF2B5EF4-FFF2-40B4-BE49-F238E27FC236}">
                <a16:creationId xmlns:a16="http://schemas.microsoft.com/office/drawing/2014/main" id="{B04751D7-B557-ED4F-ADA4-10678D01259D}"/>
              </a:ext>
            </a:extLst>
          </p:cNvPr>
          <p:cNvPicPr>
            <a:picLocks noChangeAspect="1"/>
          </p:cNvPicPr>
          <p:nvPr/>
        </p:nvPicPr>
        <p:blipFill rotWithShape="1">
          <a:blip r:embed="rId3"/>
          <a:srcRect l="12540" t="6667" r="12603" b="20411"/>
          <a:stretch/>
        </p:blipFill>
        <p:spPr>
          <a:xfrm>
            <a:off x="8057288" y="11160851"/>
            <a:ext cx="326572" cy="318131"/>
          </a:xfrm>
          <a:prstGeom prst="rect">
            <a:avLst/>
          </a:prstGeom>
        </p:spPr>
      </p:pic>
      <p:graphicFrame>
        <p:nvGraphicFramePr>
          <p:cNvPr id="39" name="Table 38">
            <a:extLst>
              <a:ext uri="{FF2B5EF4-FFF2-40B4-BE49-F238E27FC236}">
                <a16:creationId xmlns:a16="http://schemas.microsoft.com/office/drawing/2014/main" id="{B0111953-42F8-F44C-B49D-7D77E88DF2A5}"/>
              </a:ext>
            </a:extLst>
          </p:cNvPr>
          <p:cNvGraphicFramePr>
            <a:graphicFrameLocks noGrp="1"/>
          </p:cNvGraphicFramePr>
          <p:nvPr/>
        </p:nvGraphicFramePr>
        <p:xfrm>
          <a:off x="-3019147" y="7875641"/>
          <a:ext cx="4445250" cy="1126975"/>
        </p:xfrm>
        <a:graphic>
          <a:graphicData uri="http://schemas.openxmlformats.org/drawingml/2006/table">
            <a:tbl>
              <a:tblPr firstRow="1" bandRow="1">
                <a:tableStyleId>{7E9639D4-E3E2-4D34-9284-5A2195B3D0D7}</a:tableStyleId>
              </a:tblPr>
              <a:tblGrid>
                <a:gridCol w="889050">
                  <a:extLst>
                    <a:ext uri="{9D8B030D-6E8A-4147-A177-3AD203B41FA5}">
                      <a16:colId xmlns:a16="http://schemas.microsoft.com/office/drawing/2014/main" val="885283622"/>
                    </a:ext>
                  </a:extLst>
                </a:gridCol>
                <a:gridCol w="889050">
                  <a:extLst>
                    <a:ext uri="{9D8B030D-6E8A-4147-A177-3AD203B41FA5}">
                      <a16:colId xmlns:a16="http://schemas.microsoft.com/office/drawing/2014/main" val="1015361129"/>
                    </a:ext>
                  </a:extLst>
                </a:gridCol>
                <a:gridCol w="889050">
                  <a:extLst>
                    <a:ext uri="{9D8B030D-6E8A-4147-A177-3AD203B41FA5}">
                      <a16:colId xmlns:a16="http://schemas.microsoft.com/office/drawing/2014/main" val="3288094245"/>
                    </a:ext>
                  </a:extLst>
                </a:gridCol>
                <a:gridCol w="889050">
                  <a:extLst>
                    <a:ext uri="{9D8B030D-6E8A-4147-A177-3AD203B41FA5}">
                      <a16:colId xmlns:a16="http://schemas.microsoft.com/office/drawing/2014/main" val="345333873"/>
                    </a:ext>
                  </a:extLst>
                </a:gridCol>
                <a:gridCol w="889050">
                  <a:extLst>
                    <a:ext uri="{9D8B030D-6E8A-4147-A177-3AD203B41FA5}">
                      <a16:colId xmlns:a16="http://schemas.microsoft.com/office/drawing/2014/main" val="3522464402"/>
                    </a:ext>
                  </a:extLst>
                </a:gridCol>
              </a:tblGrid>
              <a:tr h="494461">
                <a:tc>
                  <a:txBody>
                    <a:bodyPr/>
                    <a:lstStyle/>
                    <a:p>
                      <a:endParaRPr lang="en-US" sz="1600" b="0"/>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600" b="0"/>
                        <a:t>Life Support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600" b="0"/>
                        <a:t>Trauma</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600" b="0"/>
                        <a:t>NICU</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600" b="0"/>
                        <a:t>Patient Care</a:t>
                      </a: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722560580"/>
                  </a:ext>
                </a:extLst>
              </a:tr>
              <a:tr h="547855">
                <a:tc>
                  <a:txBody>
                    <a:bodyPr/>
                    <a:lstStyle/>
                    <a:p>
                      <a:r>
                        <a:rPr lang="en-US" sz="1400"/>
                        <a:t>Resume 1</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961809967"/>
                  </a:ext>
                </a:extLst>
              </a:tr>
            </a:tbl>
          </a:graphicData>
        </a:graphic>
      </p:graphicFrame>
      <p:pic>
        <p:nvPicPr>
          <p:cNvPr id="5" name="Picture 4">
            <a:extLst>
              <a:ext uri="{FF2B5EF4-FFF2-40B4-BE49-F238E27FC236}">
                <a16:creationId xmlns:a16="http://schemas.microsoft.com/office/drawing/2014/main" id="{ED82D014-8CB1-EE4B-B664-6B8C9CE00272}"/>
              </a:ext>
            </a:extLst>
          </p:cNvPr>
          <p:cNvPicPr>
            <a:picLocks noChangeAspect="1"/>
          </p:cNvPicPr>
          <p:nvPr/>
        </p:nvPicPr>
        <p:blipFill>
          <a:blip r:embed="rId4"/>
          <a:stretch>
            <a:fillRect/>
          </a:stretch>
        </p:blipFill>
        <p:spPr>
          <a:xfrm>
            <a:off x="-1843285" y="8601207"/>
            <a:ext cx="272679" cy="284160"/>
          </a:xfrm>
          <a:prstGeom prst="rect">
            <a:avLst/>
          </a:prstGeom>
        </p:spPr>
      </p:pic>
      <p:pic>
        <p:nvPicPr>
          <p:cNvPr id="40" name="Picture 39">
            <a:extLst>
              <a:ext uri="{FF2B5EF4-FFF2-40B4-BE49-F238E27FC236}">
                <a16:creationId xmlns:a16="http://schemas.microsoft.com/office/drawing/2014/main" id="{333E666F-8F2D-F740-931C-A509FF9F335B}"/>
              </a:ext>
            </a:extLst>
          </p:cNvPr>
          <p:cNvPicPr>
            <a:picLocks noChangeAspect="1"/>
          </p:cNvPicPr>
          <p:nvPr/>
        </p:nvPicPr>
        <p:blipFill>
          <a:blip r:embed="rId4"/>
          <a:stretch>
            <a:fillRect/>
          </a:stretch>
        </p:blipFill>
        <p:spPr>
          <a:xfrm>
            <a:off x="-923941" y="8618477"/>
            <a:ext cx="272679" cy="284160"/>
          </a:xfrm>
          <a:prstGeom prst="rect">
            <a:avLst/>
          </a:prstGeom>
        </p:spPr>
      </p:pic>
      <p:pic>
        <p:nvPicPr>
          <p:cNvPr id="41" name="Picture 40">
            <a:extLst>
              <a:ext uri="{FF2B5EF4-FFF2-40B4-BE49-F238E27FC236}">
                <a16:creationId xmlns:a16="http://schemas.microsoft.com/office/drawing/2014/main" id="{D4BAF733-71EF-EE4A-BA9B-821A046D6840}"/>
              </a:ext>
            </a:extLst>
          </p:cNvPr>
          <p:cNvPicPr>
            <a:picLocks noChangeAspect="1"/>
          </p:cNvPicPr>
          <p:nvPr/>
        </p:nvPicPr>
        <p:blipFill>
          <a:blip r:embed="rId4"/>
          <a:stretch>
            <a:fillRect/>
          </a:stretch>
        </p:blipFill>
        <p:spPr>
          <a:xfrm>
            <a:off x="930771" y="8601207"/>
            <a:ext cx="272679" cy="284160"/>
          </a:xfrm>
          <a:prstGeom prst="rect">
            <a:avLst/>
          </a:prstGeom>
        </p:spPr>
      </p:pic>
      <p:graphicFrame>
        <p:nvGraphicFramePr>
          <p:cNvPr id="42" name="Table 41">
            <a:extLst>
              <a:ext uri="{FF2B5EF4-FFF2-40B4-BE49-F238E27FC236}">
                <a16:creationId xmlns:a16="http://schemas.microsoft.com/office/drawing/2014/main" id="{9DB772D9-D31F-334A-B40B-EC14AA34290C}"/>
              </a:ext>
            </a:extLst>
          </p:cNvPr>
          <p:cNvGraphicFramePr>
            <a:graphicFrameLocks noGrp="1"/>
          </p:cNvGraphicFramePr>
          <p:nvPr/>
        </p:nvGraphicFramePr>
        <p:xfrm>
          <a:off x="7358941" y="7636918"/>
          <a:ext cx="4445250" cy="2806620"/>
        </p:xfrm>
        <a:graphic>
          <a:graphicData uri="http://schemas.openxmlformats.org/drawingml/2006/table">
            <a:tbl>
              <a:tblPr firstRow="1" bandRow="1">
                <a:tableStyleId>{7E9639D4-E3E2-4D34-9284-5A2195B3D0D7}</a:tableStyleId>
              </a:tblPr>
              <a:tblGrid>
                <a:gridCol w="889050">
                  <a:extLst>
                    <a:ext uri="{9D8B030D-6E8A-4147-A177-3AD203B41FA5}">
                      <a16:colId xmlns:a16="http://schemas.microsoft.com/office/drawing/2014/main" val="885283622"/>
                    </a:ext>
                  </a:extLst>
                </a:gridCol>
                <a:gridCol w="889050">
                  <a:extLst>
                    <a:ext uri="{9D8B030D-6E8A-4147-A177-3AD203B41FA5}">
                      <a16:colId xmlns:a16="http://schemas.microsoft.com/office/drawing/2014/main" val="1015361129"/>
                    </a:ext>
                  </a:extLst>
                </a:gridCol>
                <a:gridCol w="889050">
                  <a:extLst>
                    <a:ext uri="{9D8B030D-6E8A-4147-A177-3AD203B41FA5}">
                      <a16:colId xmlns:a16="http://schemas.microsoft.com/office/drawing/2014/main" val="3288094245"/>
                    </a:ext>
                  </a:extLst>
                </a:gridCol>
                <a:gridCol w="889050">
                  <a:extLst>
                    <a:ext uri="{9D8B030D-6E8A-4147-A177-3AD203B41FA5}">
                      <a16:colId xmlns:a16="http://schemas.microsoft.com/office/drawing/2014/main" val="345333873"/>
                    </a:ext>
                  </a:extLst>
                </a:gridCol>
                <a:gridCol w="889050">
                  <a:extLst>
                    <a:ext uri="{9D8B030D-6E8A-4147-A177-3AD203B41FA5}">
                      <a16:colId xmlns:a16="http://schemas.microsoft.com/office/drawing/2014/main" val="3522464402"/>
                    </a:ext>
                  </a:extLst>
                </a:gridCol>
              </a:tblGrid>
              <a:tr h="546921">
                <a:tc>
                  <a:txBody>
                    <a:bodyPr/>
                    <a:lstStyle/>
                    <a:p>
                      <a:endParaRPr lang="en-US" sz="1600" b="0"/>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600" b="0"/>
                        <a:t>Life Support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600" b="0"/>
                        <a:t>Trauma</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600" b="0"/>
                        <a:t>NICU</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US" sz="1600" b="0"/>
                        <a:t>Patient Care</a:t>
                      </a:r>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722560580"/>
                  </a:ext>
                </a:extLst>
              </a:tr>
              <a:tr h="556875">
                <a:tc>
                  <a:txBody>
                    <a:bodyPr/>
                    <a:lstStyle/>
                    <a:p>
                      <a:r>
                        <a:rPr lang="en-US" sz="1400"/>
                        <a:t>Job 1</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961809967"/>
                  </a:ext>
                </a:extLst>
              </a:tr>
              <a:tr h="556875">
                <a:tc>
                  <a:txBody>
                    <a:bodyPr/>
                    <a:lstStyle/>
                    <a:p>
                      <a:r>
                        <a:rPr lang="en-US" sz="1400"/>
                        <a:t>Job 2</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65699819"/>
                  </a:ext>
                </a:extLst>
              </a:tr>
              <a:tr h="556875">
                <a:tc>
                  <a:txBody>
                    <a:bodyPr/>
                    <a:lstStyle/>
                    <a:p>
                      <a:r>
                        <a:rPr lang="en-US" sz="1400"/>
                        <a:t>Job 3</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50157799"/>
                  </a:ext>
                </a:extLst>
              </a:tr>
              <a:tr h="556875">
                <a:tc>
                  <a:txBody>
                    <a:bodyPr/>
                    <a:lstStyle/>
                    <a:p>
                      <a:r>
                        <a:rPr lang="en-US" sz="1400"/>
                        <a:t>Job 4</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endParaRPr lang="en-US" sz="1600"/>
                    </a:p>
                  </a:txBody>
                  <a:tcP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435852152"/>
                  </a:ext>
                </a:extLst>
              </a:tr>
            </a:tbl>
          </a:graphicData>
        </a:graphic>
      </p:graphicFrame>
      <p:sp>
        <p:nvSpPr>
          <p:cNvPr id="6" name="Rounded Rectangle 5">
            <a:extLst>
              <a:ext uri="{FF2B5EF4-FFF2-40B4-BE49-F238E27FC236}">
                <a16:creationId xmlns:a16="http://schemas.microsoft.com/office/drawing/2014/main" id="{B89AB6B3-C241-844B-80DA-A38D76F656E4}"/>
              </a:ext>
            </a:extLst>
          </p:cNvPr>
          <p:cNvSpPr/>
          <p:nvPr/>
        </p:nvSpPr>
        <p:spPr>
          <a:xfrm>
            <a:off x="8514533" y="8326797"/>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ABF0FD62-2E93-B04C-8309-D45AEA824631}"/>
              </a:ext>
            </a:extLst>
          </p:cNvPr>
          <p:cNvSpPr/>
          <p:nvPr/>
        </p:nvSpPr>
        <p:spPr>
          <a:xfrm>
            <a:off x="10346253" y="8326797"/>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EEAF0068-CF71-F540-BEF2-CCE33F112330}"/>
              </a:ext>
            </a:extLst>
          </p:cNvPr>
          <p:cNvSpPr txBox="1"/>
          <p:nvPr/>
        </p:nvSpPr>
        <p:spPr>
          <a:xfrm>
            <a:off x="-2923180" y="6944135"/>
            <a:ext cx="4121567" cy="369332"/>
          </a:xfrm>
          <a:prstGeom prst="rect">
            <a:avLst/>
          </a:prstGeom>
          <a:noFill/>
        </p:spPr>
        <p:txBody>
          <a:bodyPr wrap="square" rtlCol="0">
            <a:spAutoFit/>
          </a:bodyPr>
          <a:lstStyle/>
          <a:p>
            <a:pPr algn="ctr"/>
            <a:r>
              <a:rPr lang="en-US"/>
              <a:t>Skills Listed On Resume</a:t>
            </a:r>
          </a:p>
        </p:txBody>
      </p:sp>
      <p:sp>
        <p:nvSpPr>
          <p:cNvPr id="56" name="Rounded Rectangle 55">
            <a:extLst>
              <a:ext uri="{FF2B5EF4-FFF2-40B4-BE49-F238E27FC236}">
                <a16:creationId xmlns:a16="http://schemas.microsoft.com/office/drawing/2014/main" id="{AF4C8D9F-E290-0D47-96F5-557F9760B894}"/>
              </a:ext>
            </a:extLst>
          </p:cNvPr>
          <p:cNvSpPr/>
          <p:nvPr/>
        </p:nvSpPr>
        <p:spPr>
          <a:xfrm>
            <a:off x="8514533" y="8891931"/>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DC9901C0-595B-B94C-8665-08CE22F97336}"/>
              </a:ext>
            </a:extLst>
          </p:cNvPr>
          <p:cNvSpPr/>
          <p:nvPr/>
        </p:nvSpPr>
        <p:spPr>
          <a:xfrm>
            <a:off x="9334094" y="8891931"/>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8" name="Rounded Rectangle 57">
            <a:extLst>
              <a:ext uri="{FF2B5EF4-FFF2-40B4-BE49-F238E27FC236}">
                <a16:creationId xmlns:a16="http://schemas.microsoft.com/office/drawing/2014/main" id="{322F89F4-69AA-C847-B376-6616ACBC6001}"/>
              </a:ext>
            </a:extLst>
          </p:cNvPr>
          <p:cNvSpPr/>
          <p:nvPr/>
        </p:nvSpPr>
        <p:spPr>
          <a:xfrm>
            <a:off x="11277953" y="8891931"/>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C57D5F66-B9BD-9849-A4B5-9ED3F769F1DF}"/>
              </a:ext>
            </a:extLst>
          </p:cNvPr>
          <p:cNvSpPr/>
          <p:nvPr/>
        </p:nvSpPr>
        <p:spPr>
          <a:xfrm>
            <a:off x="10328164" y="9460576"/>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72920A9D-9D31-5245-A552-2219A34626D0}"/>
              </a:ext>
            </a:extLst>
          </p:cNvPr>
          <p:cNvSpPr/>
          <p:nvPr/>
        </p:nvSpPr>
        <p:spPr>
          <a:xfrm>
            <a:off x="8476248" y="10054431"/>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D13A6F4E-B5B9-F84A-BD13-4EF596F8A725}"/>
              </a:ext>
            </a:extLst>
          </p:cNvPr>
          <p:cNvSpPr/>
          <p:nvPr/>
        </p:nvSpPr>
        <p:spPr>
          <a:xfrm>
            <a:off x="9295809" y="10054431"/>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C791D110-A872-E846-9C19-E19811391899}"/>
              </a:ext>
            </a:extLst>
          </p:cNvPr>
          <p:cNvSpPr/>
          <p:nvPr/>
        </p:nvSpPr>
        <p:spPr>
          <a:xfrm>
            <a:off x="11239668" y="10054431"/>
            <a:ext cx="284284" cy="284160"/>
          </a:xfrm>
          <a:prstGeom prst="roundRect">
            <a:avLst/>
          </a:prstGeom>
          <a:noFill/>
          <a:ln>
            <a:solidFill>
              <a:srgbClr val="2C88F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3" name="TextBox 62">
            <a:extLst>
              <a:ext uri="{FF2B5EF4-FFF2-40B4-BE49-F238E27FC236}">
                <a16:creationId xmlns:a16="http://schemas.microsoft.com/office/drawing/2014/main" id="{7DB47BEF-4C28-3D4F-AADE-59847673925B}"/>
              </a:ext>
            </a:extLst>
          </p:cNvPr>
          <p:cNvSpPr txBox="1"/>
          <p:nvPr/>
        </p:nvSpPr>
        <p:spPr>
          <a:xfrm>
            <a:off x="4097713" y="3086453"/>
            <a:ext cx="4121567" cy="369332"/>
          </a:xfrm>
          <a:prstGeom prst="rect">
            <a:avLst/>
          </a:prstGeom>
          <a:noFill/>
        </p:spPr>
        <p:txBody>
          <a:bodyPr wrap="square" rtlCol="0">
            <a:spAutoFit/>
          </a:bodyPr>
          <a:lstStyle/>
          <a:p>
            <a:pPr algn="ctr"/>
            <a:r>
              <a:rPr lang="en-US"/>
              <a:t>Match With Ad</a:t>
            </a:r>
          </a:p>
        </p:txBody>
      </p:sp>
      <p:graphicFrame>
        <p:nvGraphicFramePr>
          <p:cNvPr id="86" name="Table 85">
            <a:extLst>
              <a:ext uri="{FF2B5EF4-FFF2-40B4-BE49-F238E27FC236}">
                <a16:creationId xmlns:a16="http://schemas.microsoft.com/office/drawing/2014/main" id="{5A211243-9A82-F949-97BC-F66FDC2AA06F}"/>
              </a:ext>
            </a:extLst>
          </p:cNvPr>
          <p:cNvGraphicFramePr>
            <a:graphicFrameLocks noGrp="1"/>
          </p:cNvGraphicFramePr>
          <p:nvPr>
            <p:extLst>
              <p:ext uri="{D42A27DB-BD31-4B8C-83A1-F6EECF244321}">
                <p14:modId xmlns:p14="http://schemas.microsoft.com/office/powerpoint/2010/main" val="1900090905"/>
              </p:ext>
            </p:extLst>
          </p:nvPr>
        </p:nvGraphicFramePr>
        <p:xfrm>
          <a:off x="4470513" y="1785432"/>
          <a:ext cx="3407068" cy="1110968"/>
        </p:xfrm>
        <a:graphic>
          <a:graphicData uri="http://schemas.openxmlformats.org/drawingml/2006/table">
            <a:tbl>
              <a:tblPr firstRow="1">
                <a:tableStyleId>{7E9639D4-E3E2-4D34-9284-5A2195B3D0D7}</a:tableStyleId>
              </a:tblPr>
              <a:tblGrid>
                <a:gridCol w="851767">
                  <a:extLst>
                    <a:ext uri="{9D8B030D-6E8A-4147-A177-3AD203B41FA5}">
                      <a16:colId xmlns:a16="http://schemas.microsoft.com/office/drawing/2014/main" val="1015361129"/>
                    </a:ext>
                  </a:extLst>
                </a:gridCol>
                <a:gridCol w="851767">
                  <a:extLst>
                    <a:ext uri="{9D8B030D-6E8A-4147-A177-3AD203B41FA5}">
                      <a16:colId xmlns:a16="http://schemas.microsoft.com/office/drawing/2014/main" val="3288094245"/>
                    </a:ext>
                  </a:extLst>
                </a:gridCol>
                <a:gridCol w="851767">
                  <a:extLst>
                    <a:ext uri="{9D8B030D-6E8A-4147-A177-3AD203B41FA5}">
                      <a16:colId xmlns:a16="http://schemas.microsoft.com/office/drawing/2014/main" val="345333873"/>
                    </a:ext>
                  </a:extLst>
                </a:gridCol>
                <a:gridCol w="851767">
                  <a:extLst>
                    <a:ext uri="{9D8B030D-6E8A-4147-A177-3AD203B41FA5}">
                      <a16:colId xmlns:a16="http://schemas.microsoft.com/office/drawing/2014/main" val="2342570079"/>
                    </a:ext>
                  </a:extLst>
                </a:gridCol>
              </a:tblGrid>
              <a:tr h="531849">
                <a:tc>
                  <a:txBody>
                    <a:bodyPr/>
                    <a:lstStyle/>
                    <a:p>
                      <a:pPr algn="ctr"/>
                      <a:r>
                        <a:rPr lang="en-US" sz="1600" b="0">
                          <a:solidFill>
                            <a:schemeClr val="tx1"/>
                          </a:solidFill>
                        </a:rPr>
                        <a:t>Life Support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a:r>
                        <a:rPr lang="en-US" sz="1600" b="0">
                          <a:solidFill>
                            <a:schemeClr val="tx1"/>
                          </a:solidFill>
                        </a:rPr>
                        <a:t>Trauma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a:r>
                        <a:rPr lang="en-US" sz="1600" b="0">
                          <a:solidFill>
                            <a:schemeClr val="tx1"/>
                          </a:solidFill>
                        </a:rPr>
                        <a:t>NICU</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a:r>
                        <a:rPr lang="en-US" sz="1600" b="0">
                          <a:solidFill>
                            <a:schemeClr val="tx1"/>
                          </a:solidFill>
                        </a:rPr>
                        <a:t>Patient Care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75914652"/>
                  </a:ext>
                </a:extLst>
              </a:tr>
              <a:tr h="531848">
                <a:tc>
                  <a:txBody>
                    <a:bodyPr/>
                    <a:lstStyle/>
                    <a:p>
                      <a:pPr lvl="0" algn="ctr">
                        <a:buNone/>
                      </a:pPr>
                      <a:r>
                        <a:rPr lang="en-US" sz="1600" b="0"/>
                        <a:t>1</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lvl="0" algn="ctr">
                        <a:buNone/>
                      </a:pPr>
                      <a:r>
                        <a:rPr lang="en-US" sz="1600" b="0"/>
                        <a:t>1</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lvl="0" algn="ctr">
                        <a:buNone/>
                      </a:pPr>
                      <a:r>
                        <a:rPr lang="en-US" sz="1600" b="0"/>
                        <a:t>0</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lvl="0" algn="ctr">
                        <a:buNone/>
                      </a:pPr>
                      <a:r>
                        <a:rPr lang="en-US" sz="1600" b="0"/>
                        <a:t>1</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30577902"/>
                  </a:ext>
                </a:extLst>
              </a:tr>
            </a:tbl>
          </a:graphicData>
        </a:graphic>
      </p:graphicFrame>
      <p:graphicFrame>
        <p:nvGraphicFramePr>
          <p:cNvPr id="94" name="Table 93">
            <a:extLst>
              <a:ext uri="{FF2B5EF4-FFF2-40B4-BE49-F238E27FC236}">
                <a16:creationId xmlns:a16="http://schemas.microsoft.com/office/drawing/2014/main" id="{CC0BDA12-ACC1-3442-9A5D-52C0864348ED}"/>
              </a:ext>
            </a:extLst>
          </p:cNvPr>
          <p:cNvGraphicFramePr>
            <a:graphicFrameLocks noGrp="1"/>
          </p:cNvGraphicFramePr>
          <p:nvPr>
            <p:extLst>
              <p:ext uri="{D42A27DB-BD31-4B8C-83A1-F6EECF244321}">
                <p14:modId xmlns:p14="http://schemas.microsoft.com/office/powerpoint/2010/main" val="1704190605"/>
              </p:ext>
            </p:extLst>
          </p:nvPr>
        </p:nvGraphicFramePr>
        <p:xfrm>
          <a:off x="2753808" y="3845027"/>
          <a:ext cx="6534086" cy="2505945"/>
        </p:xfrm>
        <a:graphic>
          <a:graphicData uri="http://schemas.openxmlformats.org/drawingml/2006/table">
            <a:tbl>
              <a:tblPr firstRow="1">
                <a:tableStyleId>{7E9639D4-E3E2-4D34-9284-5A2195B3D0D7}</a:tableStyleId>
              </a:tblPr>
              <a:tblGrid>
                <a:gridCol w="816761">
                  <a:extLst>
                    <a:ext uri="{9D8B030D-6E8A-4147-A177-3AD203B41FA5}">
                      <a16:colId xmlns:a16="http://schemas.microsoft.com/office/drawing/2014/main" val="885283622"/>
                    </a:ext>
                  </a:extLst>
                </a:gridCol>
                <a:gridCol w="816761">
                  <a:extLst>
                    <a:ext uri="{9D8B030D-6E8A-4147-A177-3AD203B41FA5}">
                      <a16:colId xmlns:a16="http://schemas.microsoft.com/office/drawing/2014/main" val="1015361129"/>
                    </a:ext>
                  </a:extLst>
                </a:gridCol>
                <a:gridCol w="816761">
                  <a:extLst>
                    <a:ext uri="{9D8B030D-6E8A-4147-A177-3AD203B41FA5}">
                      <a16:colId xmlns:a16="http://schemas.microsoft.com/office/drawing/2014/main" val="3288094245"/>
                    </a:ext>
                  </a:extLst>
                </a:gridCol>
                <a:gridCol w="816761">
                  <a:extLst>
                    <a:ext uri="{9D8B030D-6E8A-4147-A177-3AD203B41FA5}">
                      <a16:colId xmlns:a16="http://schemas.microsoft.com/office/drawing/2014/main" val="345333873"/>
                    </a:ext>
                  </a:extLst>
                </a:gridCol>
                <a:gridCol w="614792">
                  <a:extLst>
                    <a:ext uri="{9D8B030D-6E8A-4147-A177-3AD203B41FA5}">
                      <a16:colId xmlns:a16="http://schemas.microsoft.com/office/drawing/2014/main" val="2342570079"/>
                    </a:ext>
                  </a:extLst>
                </a:gridCol>
                <a:gridCol w="572390">
                  <a:extLst>
                    <a:ext uri="{9D8B030D-6E8A-4147-A177-3AD203B41FA5}">
                      <a16:colId xmlns:a16="http://schemas.microsoft.com/office/drawing/2014/main" val="3522464402"/>
                    </a:ext>
                  </a:extLst>
                </a:gridCol>
                <a:gridCol w="1263099">
                  <a:extLst>
                    <a:ext uri="{9D8B030D-6E8A-4147-A177-3AD203B41FA5}">
                      <a16:colId xmlns:a16="http://schemas.microsoft.com/office/drawing/2014/main" val="787097147"/>
                    </a:ext>
                  </a:extLst>
                </a:gridCol>
                <a:gridCol w="816761">
                  <a:extLst>
                    <a:ext uri="{9D8B030D-6E8A-4147-A177-3AD203B41FA5}">
                      <a16:colId xmlns:a16="http://schemas.microsoft.com/office/drawing/2014/main" val="1813286425"/>
                    </a:ext>
                  </a:extLst>
                </a:gridCol>
              </a:tblGrid>
              <a:tr h="501189">
                <a:tc>
                  <a:txBody>
                    <a:bodyPr/>
                    <a:lstStyle/>
                    <a:p>
                      <a:endParaRPr lang="en-US" sz="20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5914652"/>
                  </a:ext>
                </a:extLst>
              </a:tr>
              <a:tr h="501189">
                <a:tc>
                  <a:txBody>
                    <a:bodyPr/>
                    <a:lstStyle/>
                    <a:p>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t>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1809967"/>
                  </a:ext>
                </a:extLst>
              </a:tr>
              <a:tr h="501189">
                <a:tc>
                  <a:txBody>
                    <a:bodyPr/>
                    <a:lstStyle/>
                    <a:p>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3875203"/>
                  </a:ext>
                </a:extLst>
              </a:tr>
              <a:tr h="501189">
                <a:tc>
                  <a:txBody>
                    <a:bodyPr/>
                    <a:lstStyle/>
                    <a:p>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a:t>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5212494"/>
                  </a:ext>
                </a:extLst>
              </a:tr>
              <a:tr h="501189">
                <a:tc>
                  <a:txBody>
                    <a:bodyPr/>
                    <a:lstStyle/>
                    <a:p>
                      <a:endParaRPr lang="en-US" sz="2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t>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t>.75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5623118"/>
                  </a:ext>
                </a:extLst>
              </a:tr>
            </a:tbl>
          </a:graphicData>
        </a:graphic>
      </p:graphicFrame>
      <p:sp>
        <p:nvSpPr>
          <p:cNvPr id="54" name="Title 7"/>
          <p:cNvSpPr>
            <a:spLocks noGrp="1"/>
          </p:cNvSpPr>
          <p:nvPr>
            <p:ph type="title"/>
          </p:nvPr>
        </p:nvSpPr>
        <p:spPr>
          <a:xfrm>
            <a:off x="321249" y="39976"/>
            <a:ext cx="11399204" cy="1143000"/>
          </a:xfrm>
        </p:spPr>
        <p:txBody>
          <a:bodyPr/>
          <a:lstStyle/>
          <a:p>
            <a:r>
              <a:rPr lang="en-US" dirty="0">
                <a:solidFill>
                  <a:schemeClr val="accent6">
                    <a:lumMod val="75000"/>
                  </a:schemeClr>
                </a:solidFill>
              </a:rPr>
              <a:t>Determining Match Between Ads and Resumes</a:t>
            </a:r>
            <a:br>
              <a:rPr lang="en-US" dirty="0">
                <a:solidFill>
                  <a:schemeClr val="accent6">
                    <a:lumMod val="75000"/>
                  </a:schemeClr>
                </a:solidFill>
              </a:rPr>
            </a:br>
            <a:endParaRPr lang="en-US" dirty="0"/>
          </a:p>
        </p:txBody>
      </p:sp>
      <p:sp>
        <p:nvSpPr>
          <p:cNvPr id="55" name="TextBox 54">
            <a:extLst>
              <a:ext uri="{FF2B5EF4-FFF2-40B4-BE49-F238E27FC236}">
                <a16:creationId xmlns:a16="http://schemas.microsoft.com/office/drawing/2014/main" id="{9389DF0C-E961-FE4D-8201-537C2C2CCBC2}"/>
              </a:ext>
            </a:extLst>
          </p:cNvPr>
          <p:cNvSpPr txBox="1"/>
          <p:nvPr/>
        </p:nvSpPr>
        <p:spPr>
          <a:xfrm>
            <a:off x="4199822" y="1319669"/>
            <a:ext cx="4121567" cy="369332"/>
          </a:xfrm>
          <a:prstGeom prst="rect">
            <a:avLst/>
          </a:prstGeom>
          <a:noFill/>
        </p:spPr>
        <p:txBody>
          <a:bodyPr wrap="square" rtlCol="0">
            <a:spAutoFit/>
          </a:bodyPr>
          <a:lstStyle/>
          <a:p>
            <a:pPr algn="ctr"/>
            <a:r>
              <a:rPr lang="en-US"/>
              <a:t>Sample Resume</a:t>
            </a:r>
          </a:p>
        </p:txBody>
      </p:sp>
    </p:spTree>
    <p:extLst>
      <p:ext uri="{BB962C8B-B14F-4D97-AF65-F5344CB8AC3E}">
        <p14:creationId xmlns:p14="http://schemas.microsoft.com/office/powerpoint/2010/main" val="353093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60B63B-1E6A-467E-91E3-88867B6244A2}"/>
              </a:ext>
            </a:extLst>
          </p:cNvPr>
          <p:cNvSpPr>
            <a:spLocks noGrp="1"/>
          </p:cNvSpPr>
          <p:nvPr>
            <p:ph type="sldNum" sz="quarter" idx="10"/>
          </p:nvPr>
        </p:nvSpPr>
        <p:spPr/>
        <p:txBody>
          <a:bodyPr/>
          <a:lstStyle/>
          <a:p>
            <a:fld id="{0F418C06-167A-E646-9EF6-18275B625F6B}" type="slidenum">
              <a:rPr lang="en-US" smtClean="0"/>
              <a:pPr/>
              <a:t>42</a:t>
            </a:fld>
            <a:endParaRPr lang="en-US"/>
          </a:p>
        </p:txBody>
      </p:sp>
      <p:sp>
        <p:nvSpPr>
          <p:cNvPr id="8" name="Text Placeholder 7">
            <a:extLst>
              <a:ext uri="{FF2B5EF4-FFF2-40B4-BE49-F238E27FC236}">
                <a16:creationId xmlns:a16="http://schemas.microsoft.com/office/drawing/2014/main" id="{B153F615-0B21-2C4F-83ED-30BAB1A9A2B4}"/>
              </a:ext>
            </a:extLst>
          </p:cNvPr>
          <p:cNvSpPr>
            <a:spLocks noGrp="1"/>
          </p:cNvSpPr>
          <p:nvPr>
            <p:ph type="body" sz="quarter" idx="4294967295"/>
          </p:nvPr>
        </p:nvSpPr>
        <p:spPr>
          <a:xfrm>
            <a:off x="800027" y="1308026"/>
            <a:ext cx="10842625" cy="849313"/>
          </a:xfrm>
          <a:prstGeom prst="rect">
            <a:avLst/>
          </a:prstGeom>
        </p:spPr>
        <p:txBody>
          <a:bodyPr/>
          <a:lstStyle/>
          <a:p>
            <a:pPr marL="0" indent="0">
              <a:buNone/>
            </a:pPr>
            <a:r>
              <a:rPr lang="en-US" dirty="0"/>
              <a:t>The skills requested in each ad were compared to the skills listed on each resume, resulting in a match score for each resume and each job.</a:t>
            </a:r>
          </a:p>
        </p:txBody>
      </p:sp>
      <p:graphicFrame>
        <p:nvGraphicFramePr>
          <p:cNvPr id="39" name="Table 38">
            <a:extLst>
              <a:ext uri="{FF2B5EF4-FFF2-40B4-BE49-F238E27FC236}">
                <a16:creationId xmlns:a16="http://schemas.microsoft.com/office/drawing/2014/main" id="{C13ADC6B-9FF0-134E-A2D6-0E79AC21D828}"/>
              </a:ext>
            </a:extLst>
          </p:cNvPr>
          <p:cNvGraphicFramePr>
            <a:graphicFrameLocks noGrp="1"/>
          </p:cNvGraphicFramePr>
          <p:nvPr>
            <p:extLst>
              <p:ext uri="{D42A27DB-BD31-4B8C-83A1-F6EECF244321}">
                <p14:modId xmlns:p14="http://schemas.microsoft.com/office/powerpoint/2010/main" val="3470652593"/>
              </p:ext>
            </p:extLst>
          </p:nvPr>
        </p:nvGraphicFramePr>
        <p:xfrm>
          <a:off x="3664037" y="3365384"/>
          <a:ext cx="4454508" cy="2659245"/>
        </p:xfrm>
        <a:graphic>
          <a:graphicData uri="http://schemas.openxmlformats.org/drawingml/2006/table">
            <a:tbl>
              <a:tblPr firstRow="1">
                <a:tableStyleId>{7E9639D4-E3E2-4D34-9284-5A2195B3D0D7}</a:tableStyleId>
              </a:tblPr>
              <a:tblGrid>
                <a:gridCol w="1047440">
                  <a:extLst>
                    <a:ext uri="{9D8B030D-6E8A-4147-A177-3AD203B41FA5}">
                      <a16:colId xmlns:a16="http://schemas.microsoft.com/office/drawing/2014/main" val="885283622"/>
                    </a:ext>
                  </a:extLst>
                </a:gridCol>
                <a:gridCol w="851767">
                  <a:extLst>
                    <a:ext uri="{9D8B030D-6E8A-4147-A177-3AD203B41FA5}">
                      <a16:colId xmlns:a16="http://schemas.microsoft.com/office/drawing/2014/main" val="1015361129"/>
                    </a:ext>
                  </a:extLst>
                </a:gridCol>
                <a:gridCol w="851767">
                  <a:extLst>
                    <a:ext uri="{9D8B030D-6E8A-4147-A177-3AD203B41FA5}">
                      <a16:colId xmlns:a16="http://schemas.microsoft.com/office/drawing/2014/main" val="3288094245"/>
                    </a:ext>
                  </a:extLst>
                </a:gridCol>
                <a:gridCol w="851767">
                  <a:extLst>
                    <a:ext uri="{9D8B030D-6E8A-4147-A177-3AD203B41FA5}">
                      <a16:colId xmlns:a16="http://schemas.microsoft.com/office/drawing/2014/main" val="345333873"/>
                    </a:ext>
                  </a:extLst>
                </a:gridCol>
                <a:gridCol w="851767">
                  <a:extLst>
                    <a:ext uri="{9D8B030D-6E8A-4147-A177-3AD203B41FA5}">
                      <a16:colId xmlns:a16="http://schemas.microsoft.com/office/drawing/2014/main" val="2342570079"/>
                    </a:ext>
                  </a:extLst>
                </a:gridCol>
              </a:tblGrid>
              <a:tr h="531849">
                <a:tc>
                  <a:txBody>
                    <a:bodyPr/>
                    <a:lstStyle/>
                    <a:p>
                      <a:endParaRPr lang="en-US" sz="1400" b="0"/>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600" b="0">
                          <a:solidFill>
                            <a:sysClr val="windowText" lastClr="000000"/>
                          </a:solidFill>
                        </a:rPr>
                        <a:t>Job 1</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a:r>
                        <a:rPr lang="en-US" sz="1600" b="0">
                          <a:solidFill>
                            <a:sysClr val="windowText" lastClr="000000"/>
                          </a:solidFill>
                        </a:rPr>
                        <a:t>Job 2</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a:r>
                        <a:rPr lang="en-US" sz="1600" b="0">
                          <a:solidFill>
                            <a:sysClr val="windowText" lastClr="000000"/>
                          </a:solidFill>
                        </a:rPr>
                        <a:t>Job 3</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a:r>
                        <a:rPr lang="en-US" sz="1600" b="0">
                          <a:solidFill>
                            <a:sysClr val="windowText" lastClr="000000"/>
                          </a:solidFill>
                        </a:rPr>
                        <a:t>Job 4</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75914652"/>
                  </a:ext>
                </a:extLst>
              </a:tr>
              <a:tr h="531849">
                <a:tc>
                  <a:txBody>
                    <a:bodyPr/>
                    <a:lstStyle/>
                    <a:p>
                      <a:r>
                        <a:rPr lang="en-US" sz="1600"/>
                        <a:t>Resume 1</a:t>
                      </a: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a:t>0.5</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a:t>1</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a:t>0</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a:t>.75</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61809967"/>
                  </a:ext>
                </a:extLst>
              </a:tr>
              <a:tr h="531849">
                <a:tc>
                  <a:txBody>
                    <a:bodyPr/>
                    <a:lstStyle/>
                    <a:p>
                      <a:r>
                        <a:rPr lang="en-US" sz="1600"/>
                        <a:t>Resume 2</a:t>
                      </a: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a:t>0</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a:t>.33</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a:t>0</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a:t>.25</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53875203"/>
                  </a:ext>
                </a:extLst>
              </a:tr>
              <a:tr h="531849">
                <a:tc>
                  <a:txBody>
                    <a:bodyPr/>
                    <a:lstStyle/>
                    <a:p>
                      <a:r>
                        <a:rPr lang="en-US" sz="1600"/>
                        <a:t>Resume 3</a:t>
                      </a: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a:t>1</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a:t>.67</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a:t>1</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600"/>
                        <a:t>.75</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75212494"/>
                  </a:ext>
                </a:extLst>
              </a:tr>
              <a:tr h="531849">
                <a:tc>
                  <a:txBody>
                    <a:bodyPr/>
                    <a:lstStyle/>
                    <a:p>
                      <a:r>
                        <a:rPr lang="en-US" sz="1600"/>
                        <a:t>Resume 4</a:t>
                      </a: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600"/>
                        <a:t>.5</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r>
                        <a:rPr lang="en-US" sz="1600"/>
                        <a:t>0</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r>
                        <a:rPr lang="en-US" sz="1600"/>
                        <a:t>1</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r>
                        <a:rPr lang="en-US" sz="1600"/>
                        <a:t>0</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465623118"/>
                  </a:ext>
                </a:extLst>
              </a:tr>
            </a:tbl>
          </a:graphicData>
        </a:graphic>
      </p:graphicFrame>
      <p:sp>
        <p:nvSpPr>
          <p:cNvPr id="10" name="Title 7"/>
          <p:cNvSpPr>
            <a:spLocks noGrp="1"/>
          </p:cNvSpPr>
          <p:nvPr>
            <p:ph type="title"/>
          </p:nvPr>
        </p:nvSpPr>
        <p:spPr>
          <a:xfrm>
            <a:off x="92147" y="38681"/>
            <a:ext cx="11816317" cy="1143000"/>
          </a:xfrm>
        </p:spPr>
        <p:txBody>
          <a:bodyPr/>
          <a:lstStyle/>
          <a:p>
            <a:r>
              <a:rPr lang="en-US" dirty="0">
                <a:solidFill>
                  <a:schemeClr val="accent6">
                    <a:lumMod val="75000"/>
                  </a:schemeClr>
                </a:solidFill>
              </a:rPr>
              <a:t>Determining Match Between Ads and Resumes</a:t>
            </a:r>
            <a:br>
              <a:rPr lang="en-US" dirty="0">
                <a:solidFill>
                  <a:schemeClr val="accent6">
                    <a:lumMod val="75000"/>
                  </a:schemeClr>
                </a:solidFill>
              </a:rPr>
            </a:br>
            <a:endParaRPr lang="en-US" dirty="0"/>
          </a:p>
        </p:txBody>
      </p:sp>
    </p:spTree>
    <p:extLst>
      <p:ext uri="{BB962C8B-B14F-4D97-AF65-F5344CB8AC3E}">
        <p14:creationId xmlns:p14="http://schemas.microsoft.com/office/powerpoint/2010/main" val="35496519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51407DA-C1D6-E746-AA23-F2C30B6B7350}"/>
              </a:ext>
            </a:extLst>
          </p:cNvPr>
          <p:cNvPicPr>
            <a:picLocks noChangeAspect="1"/>
          </p:cNvPicPr>
          <p:nvPr/>
        </p:nvPicPr>
        <p:blipFill>
          <a:blip r:embed="rId3"/>
          <a:stretch>
            <a:fillRect/>
          </a:stretch>
        </p:blipFill>
        <p:spPr>
          <a:xfrm>
            <a:off x="47374" y="0"/>
            <a:ext cx="12097251" cy="6858000"/>
          </a:xfrm>
          <a:prstGeom prst="rect">
            <a:avLst/>
          </a:prstGeom>
        </p:spPr>
      </p:pic>
      <p:sp>
        <p:nvSpPr>
          <p:cNvPr id="11" name="Slide Number Placeholder 7">
            <a:extLst>
              <a:ext uri="{FF2B5EF4-FFF2-40B4-BE49-F238E27FC236}">
                <a16:creationId xmlns:a16="http://schemas.microsoft.com/office/drawing/2014/main" id="{319BDEF1-0DD8-FD41-9672-FECA6B167C8C}"/>
              </a:ext>
            </a:extLst>
          </p:cNvPr>
          <p:cNvSpPr>
            <a:spLocks noGrp="1"/>
          </p:cNvSpPr>
          <p:nvPr>
            <p:ph type="sldNum" sz="quarter" idx="10"/>
          </p:nvPr>
        </p:nvSpPr>
        <p:spPr>
          <a:xfrm>
            <a:off x="394085" y="6460256"/>
            <a:ext cx="2844800" cy="365125"/>
          </a:xfrm>
        </p:spPr>
        <p:txBody>
          <a:bodyPr/>
          <a:lstStyle/>
          <a:p>
            <a:fld id="{0F418C06-167A-E646-9EF6-18275B625F6B}" type="slidenum">
              <a:rPr lang="en-US" smtClean="0"/>
              <a:pPr/>
              <a:t>43</a:t>
            </a:fld>
            <a:endParaRPr lang="en-US" dirty="0"/>
          </a:p>
        </p:txBody>
      </p:sp>
    </p:spTree>
    <p:extLst>
      <p:ext uri="{BB962C8B-B14F-4D97-AF65-F5344CB8AC3E}">
        <p14:creationId xmlns:p14="http://schemas.microsoft.com/office/powerpoint/2010/main" val="19548807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71EA75C-D8BF-894C-857F-A3962E8F20C0}"/>
              </a:ext>
            </a:extLst>
          </p:cNvPr>
          <p:cNvPicPr>
            <a:picLocks noGrp="1" noChangeAspect="1"/>
          </p:cNvPicPr>
          <p:nvPr>
            <p:ph type="pic" sz="quarter" idx="4294967295"/>
          </p:nvPr>
        </p:nvPicPr>
        <p:blipFill rotWithShape="1">
          <a:blip r:embed="rId3"/>
          <a:srcRect t="250" b="250"/>
          <a:stretch/>
        </p:blipFill>
        <p:spPr>
          <a:xfrm>
            <a:off x="0" y="1"/>
            <a:ext cx="12192000" cy="6877083"/>
          </a:xfrm>
          <a:prstGeom prst="rect">
            <a:avLst/>
          </a:prstGeom>
        </p:spPr>
      </p:pic>
    </p:spTree>
    <p:extLst>
      <p:ext uri="{BB962C8B-B14F-4D97-AF65-F5344CB8AC3E}">
        <p14:creationId xmlns:p14="http://schemas.microsoft.com/office/powerpoint/2010/main" val="20747453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45</a:t>
            </a:fld>
            <a:endParaRPr lang="en-US"/>
          </a:p>
        </p:txBody>
      </p:sp>
      <p:pic>
        <p:nvPicPr>
          <p:cNvPr id="7" name="Picture Placeholder 5">
            <a:extLst>
              <a:ext uri="{FF2B5EF4-FFF2-40B4-BE49-F238E27FC236}">
                <a16:creationId xmlns:a16="http://schemas.microsoft.com/office/drawing/2014/main" id="{38DFF4ED-E5F2-934E-BB6E-E95731FFAC01}"/>
              </a:ext>
            </a:extLst>
          </p:cNvPr>
          <p:cNvPicPr>
            <a:picLocks noChangeAspect="1"/>
          </p:cNvPicPr>
          <p:nvPr/>
        </p:nvPicPr>
        <p:blipFill rotWithShape="1">
          <a:blip r:embed="rId3"/>
          <a:srcRect t="-186" b="-1233"/>
          <a:stretch/>
        </p:blipFill>
        <p:spPr>
          <a:xfrm>
            <a:off x="494460" y="169838"/>
            <a:ext cx="11203080" cy="6465424"/>
          </a:xfrm>
          <a:prstGeom prst="rect">
            <a:avLst/>
          </a:prstGeom>
        </p:spPr>
      </p:pic>
    </p:spTree>
    <p:extLst>
      <p:ext uri="{BB962C8B-B14F-4D97-AF65-F5344CB8AC3E}">
        <p14:creationId xmlns:p14="http://schemas.microsoft.com/office/powerpoint/2010/main" val="38843182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CCA3FC25-2D19-CF4E-BE9B-8A10B544F4B4}"/>
              </a:ext>
            </a:extLst>
          </p:cNvPr>
          <p:cNvPicPr>
            <a:picLocks noGrp="1" noChangeAspect="1"/>
          </p:cNvPicPr>
          <p:nvPr>
            <p:ph type="pic" sz="quarter" idx="4294967295"/>
          </p:nvPr>
        </p:nvPicPr>
        <p:blipFill rotWithShape="1">
          <a:blip r:embed="rId3"/>
          <a:srcRect t="394" b="-327"/>
          <a:stretch/>
        </p:blipFill>
        <p:spPr>
          <a:xfrm>
            <a:off x="1311369" y="295709"/>
            <a:ext cx="9939337" cy="6266581"/>
          </a:xfrm>
          <a:prstGeom prst="rect">
            <a:avLst/>
          </a:prstGeom>
        </p:spPr>
      </p:pic>
      <p:pic>
        <p:nvPicPr>
          <p:cNvPr id="5" name="Picture 4">
            <a:extLst>
              <a:ext uri="{FF2B5EF4-FFF2-40B4-BE49-F238E27FC236}">
                <a16:creationId xmlns:a16="http://schemas.microsoft.com/office/drawing/2014/main" id="{9E12656B-3D06-FA4A-BB03-43C08AE21A12}"/>
              </a:ext>
            </a:extLst>
          </p:cNvPr>
          <p:cNvPicPr>
            <a:picLocks noChangeAspect="1"/>
          </p:cNvPicPr>
          <p:nvPr/>
        </p:nvPicPr>
        <p:blipFill>
          <a:blip r:embed="rId4"/>
          <a:stretch>
            <a:fillRect/>
          </a:stretch>
        </p:blipFill>
        <p:spPr>
          <a:xfrm>
            <a:off x="-14159929" y="-668873"/>
            <a:ext cx="11873929" cy="6858000"/>
          </a:xfrm>
          <a:prstGeom prst="rect">
            <a:avLst/>
          </a:prstGeom>
        </p:spPr>
      </p:pic>
      <p:sp>
        <p:nvSpPr>
          <p:cNvPr id="6" name="Slide Number Placeholder 5"/>
          <p:cNvSpPr>
            <a:spLocks noGrp="1"/>
          </p:cNvSpPr>
          <p:nvPr>
            <p:ph type="sldNum" sz="quarter" idx="10"/>
          </p:nvPr>
        </p:nvSpPr>
        <p:spPr/>
        <p:txBody>
          <a:bodyPr/>
          <a:lstStyle/>
          <a:p>
            <a:fld id="{0F418C06-167A-E646-9EF6-18275B625F6B}" type="slidenum">
              <a:rPr lang="en-US" smtClean="0"/>
              <a:pPr/>
              <a:t>46</a:t>
            </a:fld>
            <a:endParaRPr lang="en-US"/>
          </a:p>
        </p:txBody>
      </p:sp>
    </p:spTree>
    <p:extLst>
      <p:ext uri="{BB962C8B-B14F-4D97-AF65-F5344CB8AC3E}">
        <p14:creationId xmlns:p14="http://schemas.microsoft.com/office/powerpoint/2010/main" val="40312559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C35442-588D-40EE-93EB-3A9F5345519D}"/>
              </a:ext>
            </a:extLst>
          </p:cNvPr>
          <p:cNvSpPr>
            <a:spLocks noGrp="1"/>
          </p:cNvSpPr>
          <p:nvPr>
            <p:ph type="body" sz="quarter" idx="4294967295"/>
          </p:nvPr>
        </p:nvSpPr>
        <p:spPr>
          <a:xfrm>
            <a:off x="1185334" y="5786967"/>
            <a:ext cx="6468533" cy="402160"/>
          </a:xfrm>
          <a:prstGeom prst="rect">
            <a:avLst/>
          </a:prstGeom>
        </p:spPr>
        <p:txBody>
          <a:bodyPr vert="horz" anchor="t"/>
          <a:lstStyle/>
          <a:p>
            <a:r>
              <a:rPr lang="en-US"/>
              <a:t>BLACKSBURG</a:t>
            </a:r>
          </a:p>
        </p:txBody>
      </p:sp>
      <p:sp>
        <p:nvSpPr>
          <p:cNvPr id="4" name="Text Placeholder 3">
            <a:extLst>
              <a:ext uri="{FF2B5EF4-FFF2-40B4-BE49-F238E27FC236}">
                <a16:creationId xmlns:a16="http://schemas.microsoft.com/office/drawing/2014/main" id="{585E5B4C-0208-4C7D-8829-864E49DB4E9D}"/>
              </a:ext>
            </a:extLst>
          </p:cNvPr>
          <p:cNvSpPr>
            <a:spLocks noGrp="1"/>
          </p:cNvSpPr>
          <p:nvPr>
            <p:ph type="body" sz="quarter" idx="4294967295"/>
          </p:nvPr>
        </p:nvSpPr>
        <p:spPr>
          <a:xfrm>
            <a:off x="1185333" y="6189127"/>
            <a:ext cx="9939867" cy="355600"/>
          </a:xfrm>
          <a:prstGeom prst="rect">
            <a:avLst/>
          </a:prstGeom>
        </p:spPr>
        <p:txBody>
          <a:bodyPr/>
          <a:lstStyle/>
          <a:p>
            <a:endParaRPr lang="en-US"/>
          </a:p>
        </p:txBody>
      </p:sp>
      <p:pic>
        <p:nvPicPr>
          <p:cNvPr id="8" name="Picture 7">
            <a:extLst>
              <a:ext uri="{FF2B5EF4-FFF2-40B4-BE49-F238E27FC236}">
                <a16:creationId xmlns:a16="http://schemas.microsoft.com/office/drawing/2014/main" id="{B507EA73-EDAA-7645-9017-7E4927BEE34C}"/>
              </a:ext>
            </a:extLst>
          </p:cNvPr>
          <p:cNvPicPr>
            <a:picLocks noChangeAspect="1"/>
          </p:cNvPicPr>
          <p:nvPr/>
        </p:nvPicPr>
        <p:blipFill>
          <a:blip r:embed="rId2"/>
          <a:stretch>
            <a:fillRect/>
          </a:stretch>
        </p:blipFill>
        <p:spPr>
          <a:xfrm>
            <a:off x="6076950" y="3422650"/>
            <a:ext cx="38100" cy="12700"/>
          </a:xfrm>
          <a:prstGeom prst="rect">
            <a:avLst/>
          </a:prstGeom>
        </p:spPr>
      </p:pic>
      <p:pic>
        <p:nvPicPr>
          <p:cNvPr id="10" name="Picture 9">
            <a:extLst>
              <a:ext uri="{FF2B5EF4-FFF2-40B4-BE49-F238E27FC236}">
                <a16:creationId xmlns:a16="http://schemas.microsoft.com/office/drawing/2014/main" id="{FC64434E-5342-404C-977B-241AF126F3CC}"/>
              </a:ext>
            </a:extLst>
          </p:cNvPr>
          <p:cNvPicPr>
            <a:picLocks noChangeAspect="1"/>
          </p:cNvPicPr>
          <p:nvPr/>
        </p:nvPicPr>
        <p:blipFill>
          <a:blip r:embed="rId3"/>
          <a:stretch>
            <a:fillRect/>
          </a:stretch>
        </p:blipFill>
        <p:spPr>
          <a:xfrm>
            <a:off x="2498" y="0"/>
            <a:ext cx="12187003" cy="6858000"/>
          </a:xfrm>
          <a:prstGeom prst="rect">
            <a:avLst/>
          </a:prstGeom>
        </p:spPr>
      </p:pic>
    </p:spTree>
    <p:extLst>
      <p:ext uri="{BB962C8B-B14F-4D97-AF65-F5344CB8AC3E}">
        <p14:creationId xmlns:p14="http://schemas.microsoft.com/office/powerpoint/2010/main" val="2821309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U-Turn Arrow 72">
            <a:extLst>
              <a:ext uri="{FF2B5EF4-FFF2-40B4-BE49-F238E27FC236}">
                <a16:creationId xmlns:a16="http://schemas.microsoft.com/office/drawing/2014/main" id="{A1490C63-A758-A149-9223-B5086587493D}"/>
              </a:ext>
            </a:extLst>
          </p:cNvPr>
          <p:cNvSpPr/>
          <p:nvPr/>
        </p:nvSpPr>
        <p:spPr>
          <a:xfrm rot="10800000" flipH="1">
            <a:off x="2650171" y="3674125"/>
            <a:ext cx="3655626" cy="702120"/>
          </a:xfrm>
          <a:prstGeom prst="uturnArrow">
            <a:avLst>
              <a:gd name="adj1" fmla="val 25000"/>
              <a:gd name="adj2" fmla="val 25000"/>
              <a:gd name="adj3" fmla="val 22590"/>
              <a:gd name="adj4" fmla="val 52410"/>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Slide Number Placeholder 1">
            <a:extLst>
              <a:ext uri="{FF2B5EF4-FFF2-40B4-BE49-F238E27FC236}">
                <a16:creationId xmlns:a16="http://schemas.microsoft.com/office/drawing/2014/main" id="{D9DD8C49-4E24-4FCF-B069-7333592FFB21}"/>
              </a:ext>
            </a:extLst>
          </p:cNvPr>
          <p:cNvSpPr>
            <a:spLocks noGrp="1"/>
          </p:cNvSpPr>
          <p:nvPr>
            <p:ph type="sldNum" sz="quarter" idx="10"/>
          </p:nvPr>
        </p:nvSpPr>
        <p:spPr>
          <a:prstGeom prst="rect">
            <a:avLst/>
          </a:prstGeom>
        </p:spPr>
        <p:txBody>
          <a:bodyPr/>
          <a:lstStyle/>
          <a:p>
            <a:fld id="{0F418C06-167A-E646-9EF6-18275B625F6B}" type="slidenum">
              <a:rPr lang="en-US" smtClean="0"/>
              <a:pPr/>
              <a:t>48</a:t>
            </a:fld>
            <a:endParaRPr lang="en-US"/>
          </a:p>
        </p:txBody>
      </p:sp>
      <p:sp>
        <p:nvSpPr>
          <p:cNvPr id="5" name="Title 4"/>
          <p:cNvSpPr>
            <a:spLocks noGrp="1"/>
          </p:cNvSpPr>
          <p:nvPr>
            <p:ph type="title"/>
          </p:nvPr>
        </p:nvSpPr>
        <p:spPr/>
        <p:txBody>
          <a:bodyPr/>
          <a:lstStyle/>
          <a:p>
            <a:r>
              <a:rPr lang="en-US">
                <a:solidFill>
                  <a:schemeClr val="accent6">
                    <a:lumMod val="75000"/>
                  </a:schemeClr>
                </a:solidFill>
              </a:rPr>
              <a:t>Next Steps: Investigating Local Educational Opportunities</a:t>
            </a:r>
            <a:br>
              <a:rPr lang="en-US">
                <a:solidFill>
                  <a:schemeClr val="accent6">
                    <a:lumMod val="75000"/>
                  </a:schemeClr>
                </a:solidFill>
              </a:rPr>
            </a:br>
            <a:endParaRPr lang="en-US"/>
          </a:p>
        </p:txBody>
      </p:sp>
      <p:sp>
        <p:nvSpPr>
          <p:cNvPr id="3" name="Rectangle: Rounded Corners 2">
            <a:extLst>
              <a:ext uri="{FF2B5EF4-FFF2-40B4-BE49-F238E27FC236}">
                <a16:creationId xmlns:a16="http://schemas.microsoft.com/office/drawing/2014/main" id="{3324E135-3248-4007-8DC4-62344730A634}"/>
              </a:ext>
            </a:extLst>
          </p:cNvPr>
          <p:cNvSpPr/>
          <p:nvPr/>
        </p:nvSpPr>
        <p:spPr>
          <a:xfrm>
            <a:off x="1796621" y="2683617"/>
            <a:ext cx="1988127" cy="91440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Local Job Market</a:t>
            </a:r>
            <a:endParaRPr lang="en-US">
              <a:solidFill>
                <a:schemeClr val="bg1"/>
              </a:solidFill>
            </a:endParaRPr>
          </a:p>
        </p:txBody>
      </p:sp>
      <p:sp>
        <p:nvSpPr>
          <p:cNvPr id="4" name="Rectangle: Rounded Corners 3">
            <a:extLst>
              <a:ext uri="{FF2B5EF4-FFF2-40B4-BE49-F238E27FC236}">
                <a16:creationId xmlns:a16="http://schemas.microsoft.com/office/drawing/2014/main" id="{7694244E-36F5-48B4-B4FD-DC5707F151D1}"/>
              </a:ext>
            </a:extLst>
          </p:cNvPr>
          <p:cNvSpPr/>
          <p:nvPr/>
        </p:nvSpPr>
        <p:spPr>
          <a:xfrm>
            <a:off x="5150319" y="2683617"/>
            <a:ext cx="1988127" cy="91440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Current Workforce</a:t>
            </a:r>
            <a:endParaRPr lang="en-US">
              <a:solidFill>
                <a:schemeClr val="bg1"/>
              </a:solidFill>
            </a:endParaRPr>
          </a:p>
        </p:txBody>
      </p:sp>
      <p:sp>
        <p:nvSpPr>
          <p:cNvPr id="7" name="Rectangle: Rounded Corners 6">
            <a:extLst>
              <a:ext uri="{FF2B5EF4-FFF2-40B4-BE49-F238E27FC236}">
                <a16:creationId xmlns:a16="http://schemas.microsoft.com/office/drawing/2014/main" id="{39B41612-34D7-4FA6-8813-794E68C94539}"/>
              </a:ext>
            </a:extLst>
          </p:cNvPr>
          <p:cNvSpPr/>
          <p:nvPr/>
        </p:nvSpPr>
        <p:spPr>
          <a:xfrm>
            <a:off x="8504017" y="2683617"/>
            <a:ext cx="1988127" cy="914400"/>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Educational Opportunities</a:t>
            </a:r>
            <a:endParaRPr lang="en-US">
              <a:solidFill>
                <a:schemeClr val="bg1"/>
              </a:solidFill>
            </a:endParaRPr>
          </a:p>
        </p:txBody>
      </p:sp>
      <p:sp>
        <p:nvSpPr>
          <p:cNvPr id="62" name="Down Arrow 61">
            <a:extLst>
              <a:ext uri="{FF2B5EF4-FFF2-40B4-BE49-F238E27FC236}">
                <a16:creationId xmlns:a16="http://schemas.microsoft.com/office/drawing/2014/main" id="{5DBC5DA5-D6E2-1148-A1DE-9CBF42BB201B}"/>
              </a:ext>
            </a:extLst>
          </p:cNvPr>
          <p:cNvSpPr/>
          <p:nvPr/>
        </p:nvSpPr>
        <p:spPr>
          <a:xfrm rot="16200000">
            <a:off x="4269439" y="2773980"/>
            <a:ext cx="325821" cy="733675"/>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2B8D0580-B81E-D147-B6C7-05B11E7BF5C6}"/>
              </a:ext>
            </a:extLst>
          </p:cNvPr>
          <p:cNvSpPr/>
          <p:nvPr/>
        </p:nvSpPr>
        <p:spPr>
          <a:xfrm rot="16200000">
            <a:off x="7658321" y="2773980"/>
            <a:ext cx="325821" cy="733675"/>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A3D004BD-1468-1340-8E93-7278FEED8353}"/>
              </a:ext>
            </a:extLst>
          </p:cNvPr>
          <p:cNvSpPr txBox="1"/>
          <p:nvPr/>
        </p:nvSpPr>
        <p:spPr>
          <a:xfrm>
            <a:off x="8176499" y="1483658"/>
            <a:ext cx="2643161" cy="923330"/>
          </a:xfrm>
          <a:prstGeom prst="rect">
            <a:avLst/>
          </a:prstGeom>
          <a:noFill/>
        </p:spPr>
        <p:txBody>
          <a:bodyPr wrap="square" rtlCol="0">
            <a:spAutoFit/>
          </a:bodyPr>
          <a:lstStyle/>
          <a:p>
            <a:pPr algn="ctr"/>
            <a:r>
              <a:rPr lang="en-US"/>
              <a:t>Where can residents train for skilled technical positions?</a:t>
            </a:r>
          </a:p>
        </p:txBody>
      </p:sp>
      <p:sp>
        <p:nvSpPr>
          <p:cNvPr id="74" name="U-Turn Arrow 73">
            <a:extLst>
              <a:ext uri="{FF2B5EF4-FFF2-40B4-BE49-F238E27FC236}">
                <a16:creationId xmlns:a16="http://schemas.microsoft.com/office/drawing/2014/main" id="{ADBCEE41-E22A-6C42-808F-B6655D7423A7}"/>
              </a:ext>
            </a:extLst>
          </p:cNvPr>
          <p:cNvSpPr/>
          <p:nvPr/>
        </p:nvSpPr>
        <p:spPr>
          <a:xfrm rot="10800000" flipH="1">
            <a:off x="2128944" y="3708666"/>
            <a:ext cx="7589085" cy="2194674"/>
          </a:xfrm>
          <a:prstGeom prst="uturnArrow">
            <a:avLst>
              <a:gd name="adj1" fmla="val 8717"/>
              <a:gd name="adj2" fmla="val 10154"/>
              <a:gd name="adj3" fmla="val 9181"/>
              <a:gd name="adj4" fmla="val 53368"/>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Text Placeholder 1">
            <a:extLst>
              <a:ext uri="{FF2B5EF4-FFF2-40B4-BE49-F238E27FC236}">
                <a16:creationId xmlns:a16="http://schemas.microsoft.com/office/drawing/2014/main" id="{212231C7-6FF8-0740-8E6D-547D55053947}"/>
              </a:ext>
            </a:extLst>
          </p:cNvPr>
          <p:cNvSpPr txBox="1">
            <a:spLocks/>
          </p:cNvSpPr>
          <p:nvPr/>
        </p:nvSpPr>
        <p:spPr>
          <a:xfrm>
            <a:off x="48382" y="385581"/>
            <a:ext cx="12192000" cy="693139"/>
          </a:xfrm>
          <a:prstGeom prst="rect">
            <a:avLst/>
          </a:prstGeom>
        </p:spPr>
        <p:txBody>
          <a:bodyPr vert="horz"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endParaRPr lang="en-US">
              <a:solidFill>
                <a:schemeClr val="accent6">
                  <a:lumMod val="75000"/>
                </a:schemeClr>
              </a:solidFill>
            </a:endParaRPr>
          </a:p>
        </p:txBody>
      </p:sp>
    </p:spTree>
    <p:extLst>
      <p:ext uri="{BB962C8B-B14F-4D97-AF65-F5344CB8AC3E}">
        <p14:creationId xmlns:p14="http://schemas.microsoft.com/office/powerpoint/2010/main" val="34043702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U-Turn Arrow 72">
            <a:extLst>
              <a:ext uri="{FF2B5EF4-FFF2-40B4-BE49-F238E27FC236}">
                <a16:creationId xmlns:a16="http://schemas.microsoft.com/office/drawing/2014/main" id="{A1490C63-A758-A149-9223-B5086587493D}"/>
              </a:ext>
            </a:extLst>
          </p:cNvPr>
          <p:cNvSpPr/>
          <p:nvPr/>
        </p:nvSpPr>
        <p:spPr>
          <a:xfrm rot="10800000" flipH="1">
            <a:off x="1529010" y="4001857"/>
            <a:ext cx="3696133" cy="702120"/>
          </a:xfrm>
          <a:prstGeom prst="uturnArrow">
            <a:avLst>
              <a:gd name="adj1" fmla="val 25000"/>
              <a:gd name="adj2" fmla="val 25000"/>
              <a:gd name="adj3" fmla="val 22590"/>
              <a:gd name="adj4" fmla="val 52410"/>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Slide Number Placeholder 1">
            <a:extLst>
              <a:ext uri="{FF2B5EF4-FFF2-40B4-BE49-F238E27FC236}">
                <a16:creationId xmlns:a16="http://schemas.microsoft.com/office/drawing/2014/main" id="{D9DD8C49-4E24-4FCF-B069-7333592FFB21}"/>
              </a:ext>
            </a:extLst>
          </p:cNvPr>
          <p:cNvSpPr>
            <a:spLocks noGrp="1"/>
          </p:cNvSpPr>
          <p:nvPr>
            <p:ph type="sldNum" sz="quarter" idx="10"/>
          </p:nvPr>
        </p:nvSpPr>
        <p:spPr>
          <a:prstGeom prst="rect">
            <a:avLst/>
          </a:prstGeom>
        </p:spPr>
        <p:txBody>
          <a:bodyPr/>
          <a:lstStyle/>
          <a:p>
            <a:fld id="{0F418C06-167A-E646-9EF6-18275B625F6B}" type="slidenum">
              <a:rPr lang="en-US" smtClean="0"/>
              <a:pPr/>
              <a:t>49</a:t>
            </a:fld>
            <a:endParaRPr lang="en-US"/>
          </a:p>
        </p:txBody>
      </p:sp>
      <p:sp>
        <p:nvSpPr>
          <p:cNvPr id="6" name="Title 5"/>
          <p:cNvSpPr>
            <a:spLocks noGrp="1"/>
          </p:cNvSpPr>
          <p:nvPr>
            <p:ph type="title"/>
          </p:nvPr>
        </p:nvSpPr>
        <p:spPr/>
        <p:txBody>
          <a:bodyPr/>
          <a:lstStyle/>
          <a:p>
            <a:r>
              <a:rPr lang="en-US">
                <a:solidFill>
                  <a:schemeClr val="accent6">
                    <a:lumMod val="75000"/>
                  </a:schemeClr>
                </a:solidFill>
              </a:rPr>
              <a:t>Next Steps: Investigating Local Educational Opportunities</a:t>
            </a:r>
            <a:br>
              <a:rPr lang="en-US">
                <a:solidFill>
                  <a:schemeClr val="accent6">
                    <a:lumMod val="75000"/>
                  </a:schemeClr>
                </a:solidFill>
              </a:rPr>
            </a:br>
            <a:endParaRPr lang="en-US"/>
          </a:p>
        </p:txBody>
      </p:sp>
      <p:sp>
        <p:nvSpPr>
          <p:cNvPr id="3" name="Rectangle: Rounded Corners 2">
            <a:extLst>
              <a:ext uri="{FF2B5EF4-FFF2-40B4-BE49-F238E27FC236}">
                <a16:creationId xmlns:a16="http://schemas.microsoft.com/office/drawing/2014/main" id="{3324E135-3248-4007-8DC4-62344730A634}"/>
              </a:ext>
            </a:extLst>
          </p:cNvPr>
          <p:cNvSpPr/>
          <p:nvPr/>
        </p:nvSpPr>
        <p:spPr>
          <a:xfrm>
            <a:off x="675460" y="3011349"/>
            <a:ext cx="1988127" cy="91440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Local Job Market</a:t>
            </a:r>
            <a:endParaRPr lang="en-US">
              <a:solidFill>
                <a:schemeClr val="bg1"/>
              </a:solidFill>
            </a:endParaRPr>
          </a:p>
        </p:txBody>
      </p:sp>
      <p:sp>
        <p:nvSpPr>
          <p:cNvPr id="4" name="Rectangle: Rounded Corners 3">
            <a:extLst>
              <a:ext uri="{FF2B5EF4-FFF2-40B4-BE49-F238E27FC236}">
                <a16:creationId xmlns:a16="http://schemas.microsoft.com/office/drawing/2014/main" id="{7694244E-36F5-48B4-B4FD-DC5707F151D1}"/>
              </a:ext>
            </a:extLst>
          </p:cNvPr>
          <p:cNvSpPr/>
          <p:nvPr/>
        </p:nvSpPr>
        <p:spPr>
          <a:xfrm>
            <a:off x="4029158" y="3011349"/>
            <a:ext cx="1988127" cy="91440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Current Workforce</a:t>
            </a:r>
            <a:endParaRPr lang="en-US">
              <a:solidFill>
                <a:schemeClr val="bg1"/>
              </a:solidFill>
            </a:endParaRPr>
          </a:p>
        </p:txBody>
      </p:sp>
      <p:sp>
        <p:nvSpPr>
          <p:cNvPr id="7" name="Rectangle: Rounded Corners 6">
            <a:extLst>
              <a:ext uri="{FF2B5EF4-FFF2-40B4-BE49-F238E27FC236}">
                <a16:creationId xmlns:a16="http://schemas.microsoft.com/office/drawing/2014/main" id="{39B41612-34D7-4FA6-8813-794E68C94539}"/>
              </a:ext>
            </a:extLst>
          </p:cNvPr>
          <p:cNvSpPr/>
          <p:nvPr/>
        </p:nvSpPr>
        <p:spPr>
          <a:xfrm>
            <a:off x="7382856" y="3011349"/>
            <a:ext cx="1988127" cy="914400"/>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Educational Opportunities</a:t>
            </a:r>
            <a:endParaRPr lang="en-US">
              <a:solidFill>
                <a:schemeClr val="bg1"/>
              </a:solidFill>
            </a:endParaRPr>
          </a:p>
        </p:txBody>
      </p:sp>
      <p:sp>
        <p:nvSpPr>
          <p:cNvPr id="62" name="Down Arrow 61">
            <a:extLst>
              <a:ext uri="{FF2B5EF4-FFF2-40B4-BE49-F238E27FC236}">
                <a16:creationId xmlns:a16="http://schemas.microsoft.com/office/drawing/2014/main" id="{5DBC5DA5-D6E2-1148-A1DE-9CBF42BB201B}"/>
              </a:ext>
            </a:extLst>
          </p:cNvPr>
          <p:cNvSpPr/>
          <p:nvPr/>
        </p:nvSpPr>
        <p:spPr>
          <a:xfrm rot="16200000">
            <a:off x="3148278" y="3101712"/>
            <a:ext cx="325821" cy="733675"/>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2B8D0580-B81E-D147-B6C7-05B11E7BF5C6}"/>
              </a:ext>
            </a:extLst>
          </p:cNvPr>
          <p:cNvSpPr/>
          <p:nvPr/>
        </p:nvSpPr>
        <p:spPr>
          <a:xfrm rot="16200000">
            <a:off x="6537160" y="3101712"/>
            <a:ext cx="325821" cy="733675"/>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U-Turn Arrow 73">
            <a:extLst>
              <a:ext uri="{FF2B5EF4-FFF2-40B4-BE49-F238E27FC236}">
                <a16:creationId xmlns:a16="http://schemas.microsoft.com/office/drawing/2014/main" id="{ADBCEE41-E22A-6C42-808F-B6655D7423A7}"/>
              </a:ext>
            </a:extLst>
          </p:cNvPr>
          <p:cNvSpPr/>
          <p:nvPr/>
        </p:nvSpPr>
        <p:spPr>
          <a:xfrm rot="10800000" flipH="1">
            <a:off x="1007783" y="4036398"/>
            <a:ext cx="7589085" cy="2194674"/>
          </a:xfrm>
          <a:prstGeom prst="uturnArrow">
            <a:avLst>
              <a:gd name="adj1" fmla="val 8717"/>
              <a:gd name="adj2" fmla="val 10154"/>
              <a:gd name="adj3" fmla="val 9181"/>
              <a:gd name="adj4" fmla="val 53368"/>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Rectangle: Rounded Corners 4">
            <a:extLst>
              <a:ext uri="{FF2B5EF4-FFF2-40B4-BE49-F238E27FC236}">
                <a16:creationId xmlns:a16="http://schemas.microsoft.com/office/drawing/2014/main" id="{A139F4A8-016F-2A43-B306-4A3834DD8948}"/>
              </a:ext>
            </a:extLst>
          </p:cNvPr>
          <p:cNvSpPr/>
          <p:nvPr/>
        </p:nvSpPr>
        <p:spPr>
          <a:xfrm>
            <a:off x="9235684" y="1866950"/>
            <a:ext cx="1321480" cy="693139"/>
          </a:xfrm>
          <a:prstGeom prst="roundRect">
            <a:avLst>
              <a:gd name="adj" fmla="val 17816"/>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Traditional Education</a:t>
            </a:r>
            <a:endParaRPr lang="en-US">
              <a:solidFill>
                <a:schemeClr val="bg1"/>
              </a:solidFill>
            </a:endParaRPr>
          </a:p>
        </p:txBody>
      </p:sp>
      <p:sp>
        <p:nvSpPr>
          <p:cNvPr id="13" name="Rectangle: Rounded Corners 5">
            <a:extLst>
              <a:ext uri="{FF2B5EF4-FFF2-40B4-BE49-F238E27FC236}">
                <a16:creationId xmlns:a16="http://schemas.microsoft.com/office/drawing/2014/main" id="{BE41225D-1E1B-BA46-A47B-E10B3961500A}"/>
              </a:ext>
            </a:extLst>
          </p:cNvPr>
          <p:cNvSpPr/>
          <p:nvPr/>
        </p:nvSpPr>
        <p:spPr>
          <a:xfrm>
            <a:off x="14756532" y="3848313"/>
            <a:ext cx="1988127" cy="914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spcBef>
                <a:spcPct val="0"/>
              </a:spcBef>
            </a:pPr>
            <a:r>
              <a:rPr lang="en-US">
                <a:cs typeface="Calibri"/>
              </a:rPr>
              <a:t>Non-Traditional Education</a:t>
            </a:r>
          </a:p>
        </p:txBody>
      </p:sp>
      <p:sp>
        <p:nvSpPr>
          <p:cNvPr id="14" name="Rectangle: Rounded Corners 8">
            <a:extLst>
              <a:ext uri="{FF2B5EF4-FFF2-40B4-BE49-F238E27FC236}">
                <a16:creationId xmlns:a16="http://schemas.microsoft.com/office/drawing/2014/main" id="{3B078891-DCFE-9E4C-8F78-0F13C1DD6367}"/>
              </a:ext>
            </a:extLst>
          </p:cNvPr>
          <p:cNvSpPr/>
          <p:nvPr/>
        </p:nvSpPr>
        <p:spPr>
          <a:xfrm>
            <a:off x="9105142" y="1307186"/>
            <a:ext cx="1582564" cy="419830"/>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solidFill>
                  <a:schemeClr val="bg1"/>
                </a:solidFill>
                <a:cs typeface="Calibri"/>
              </a:rPr>
              <a:t>Apprenticeships</a:t>
            </a:r>
            <a:endParaRPr lang="en-US" sz="1600">
              <a:solidFill>
                <a:schemeClr val="bg1"/>
              </a:solidFill>
            </a:endParaRPr>
          </a:p>
        </p:txBody>
      </p:sp>
      <p:sp>
        <p:nvSpPr>
          <p:cNvPr id="15" name="Rectangle: Rounded Corners 9">
            <a:extLst>
              <a:ext uri="{FF2B5EF4-FFF2-40B4-BE49-F238E27FC236}">
                <a16:creationId xmlns:a16="http://schemas.microsoft.com/office/drawing/2014/main" id="{8B675B17-2592-674B-8C77-FA5BDD1044BC}"/>
              </a:ext>
            </a:extLst>
          </p:cNvPr>
          <p:cNvSpPr/>
          <p:nvPr/>
        </p:nvSpPr>
        <p:spPr>
          <a:xfrm>
            <a:off x="10805031" y="1910972"/>
            <a:ext cx="1153748" cy="602673"/>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solidFill>
                  <a:schemeClr val="bg1"/>
                </a:solidFill>
                <a:cs typeface="Calibri"/>
              </a:rPr>
              <a:t>Associate's degrees</a:t>
            </a:r>
            <a:endParaRPr lang="en-US">
              <a:solidFill>
                <a:schemeClr val="bg1"/>
              </a:solidFill>
            </a:endParaRPr>
          </a:p>
        </p:txBody>
      </p:sp>
      <p:sp>
        <p:nvSpPr>
          <p:cNvPr id="16" name="Rectangle: Rounded Corners 11">
            <a:extLst>
              <a:ext uri="{FF2B5EF4-FFF2-40B4-BE49-F238E27FC236}">
                <a16:creationId xmlns:a16="http://schemas.microsoft.com/office/drawing/2014/main" id="{766015F8-EFF6-0745-8D61-608C486D0EBD}"/>
              </a:ext>
            </a:extLst>
          </p:cNvPr>
          <p:cNvSpPr/>
          <p:nvPr/>
        </p:nvSpPr>
        <p:spPr>
          <a:xfrm>
            <a:off x="15067490" y="5092335"/>
            <a:ext cx="1364673" cy="406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cs typeface="Calibri"/>
              </a:rPr>
              <a:t>Certifications</a:t>
            </a:r>
            <a:endParaRPr lang="en-US"/>
          </a:p>
        </p:txBody>
      </p:sp>
      <p:sp>
        <p:nvSpPr>
          <p:cNvPr id="17" name="Rectangle: Rounded Corners 12">
            <a:extLst>
              <a:ext uri="{FF2B5EF4-FFF2-40B4-BE49-F238E27FC236}">
                <a16:creationId xmlns:a16="http://schemas.microsoft.com/office/drawing/2014/main" id="{E7E5CA18-8F3E-CA4B-A525-0F51C309A466}"/>
              </a:ext>
            </a:extLst>
          </p:cNvPr>
          <p:cNvSpPr/>
          <p:nvPr/>
        </p:nvSpPr>
        <p:spPr>
          <a:xfrm>
            <a:off x="17063207" y="4593233"/>
            <a:ext cx="1295401" cy="7874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cs typeface="Calibri"/>
              </a:rPr>
              <a:t>Massively open online courses</a:t>
            </a:r>
            <a:endParaRPr lang="en-US"/>
          </a:p>
        </p:txBody>
      </p:sp>
      <p:sp>
        <p:nvSpPr>
          <p:cNvPr id="18" name="Rectangle: Rounded Corners 13">
            <a:extLst>
              <a:ext uri="{FF2B5EF4-FFF2-40B4-BE49-F238E27FC236}">
                <a16:creationId xmlns:a16="http://schemas.microsoft.com/office/drawing/2014/main" id="{A2121B5A-BD49-2F49-BCB3-808C056F40C9}"/>
              </a:ext>
            </a:extLst>
          </p:cNvPr>
          <p:cNvSpPr/>
          <p:nvPr/>
        </p:nvSpPr>
        <p:spPr>
          <a:xfrm>
            <a:off x="13394167" y="4740198"/>
            <a:ext cx="1168402" cy="60267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cs typeface="Calibri"/>
              </a:rPr>
              <a:t>Coding bootcamps</a:t>
            </a:r>
            <a:endParaRPr lang="en-US"/>
          </a:p>
        </p:txBody>
      </p:sp>
      <p:sp>
        <p:nvSpPr>
          <p:cNvPr id="19" name="Rectangle: Rounded Corners 14">
            <a:extLst>
              <a:ext uri="{FF2B5EF4-FFF2-40B4-BE49-F238E27FC236}">
                <a16:creationId xmlns:a16="http://schemas.microsoft.com/office/drawing/2014/main" id="{FDE7BA72-E2D6-134A-A5F8-C7EAFEFAAC7C}"/>
              </a:ext>
            </a:extLst>
          </p:cNvPr>
          <p:cNvSpPr/>
          <p:nvPr/>
        </p:nvSpPr>
        <p:spPr>
          <a:xfrm>
            <a:off x="7761689" y="1912182"/>
            <a:ext cx="1226128" cy="602673"/>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solidFill>
                  <a:schemeClr val="bg1"/>
                </a:solidFill>
                <a:cs typeface="Calibri"/>
              </a:rPr>
              <a:t>Certificate programs</a:t>
            </a:r>
            <a:endParaRPr lang="en-US">
              <a:solidFill>
                <a:schemeClr val="bg1"/>
              </a:solidFill>
            </a:endParaRPr>
          </a:p>
        </p:txBody>
      </p:sp>
      <p:cxnSp>
        <p:nvCxnSpPr>
          <p:cNvPr id="20" name="Straight Connector 19">
            <a:extLst>
              <a:ext uri="{FF2B5EF4-FFF2-40B4-BE49-F238E27FC236}">
                <a16:creationId xmlns:a16="http://schemas.microsoft.com/office/drawing/2014/main" id="{C8EDB24B-FD57-6C4E-B3E1-3D9A7CC6A1EE}"/>
              </a:ext>
            </a:extLst>
          </p:cNvPr>
          <p:cNvCxnSpPr>
            <a:cxnSpLocks/>
            <a:stCxn id="12" idx="3"/>
            <a:endCxn id="15" idx="1"/>
          </p:cNvCxnSpPr>
          <p:nvPr/>
        </p:nvCxnSpPr>
        <p:spPr>
          <a:xfrm flipV="1">
            <a:off x="10557164" y="2212309"/>
            <a:ext cx="247867" cy="1211"/>
          </a:xfrm>
          <a:prstGeom prst="line">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9F9D16D-6E84-D849-8BA0-88F3B6EE0E06}"/>
              </a:ext>
            </a:extLst>
          </p:cNvPr>
          <p:cNvCxnSpPr>
            <a:cxnSpLocks/>
            <a:stCxn id="12" idx="0"/>
            <a:endCxn id="14" idx="2"/>
          </p:cNvCxnSpPr>
          <p:nvPr/>
        </p:nvCxnSpPr>
        <p:spPr>
          <a:xfrm flipV="1">
            <a:off x="9896424" y="1727016"/>
            <a:ext cx="0" cy="139934"/>
          </a:xfrm>
          <a:prstGeom prst="line">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B7D90FB-0DC9-B145-96A5-A0CB33F6902F}"/>
              </a:ext>
            </a:extLst>
          </p:cNvPr>
          <p:cNvCxnSpPr>
            <a:cxnSpLocks/>
            <a:stCxn id="12" idx="1"/>
            <a:endCxn id="19" idx="3"/>
          </p:cNvCxnSpPr>
          <p:nvPr/>
        </p:nvCxnSpPr>
        <p:spPr>
          <a:xfrm flipH="1" flipV="1">
            <a:off x="8987817" y="2213519"/>
            <a:ext cx="247867" cy="1"/>
          </a:xfrm>
          <a:prstGeom prst="line">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397B37A-6F93-1F43-847E-25AA265B8EB6}"/>
              </a:ext>
            </a:extLst>
          </p:cNvPr>
          <p:cNvCxnSpPr>
            <a:cxnSpLocks/>
          </p:cNvCxnSpPr>
          <p:nvPr/>
        </p:nvCxnSpPr>
        <p:spPr>
          <a:xfrm flipH="1">
            <a:off x="15749827" y="4762713"/>
            <a:ext cx="769" cy="3157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FEF9FA-A27B-1441-BB2F-9E5B29475AFA}"/>
              </a:ext>
            </a:extLst>
          </p:cNvPr>
          <p:cNvCxnSpPr>
            <a:cxnSpLocks/>
          </p:cNvCxnSpPr>
          <p:nvPr/>
        </p:nvCxnSpPr>
        <p:spPr>
          <a:xfrm>
            <a:off x="16744659" y="4305513"/>
            <a:ext cx="318548" cy="681421"/>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EAEC646-7D1A-BB48-A6E4-AA93696ADAC7}"/>
              </a:ext>
            </a:extLst>
          </p:cNvPr>
          <p:cNvCxnSpPr>
            <a:cxnSpLocks/>
          </p:cNvCxnSpPr>
          <p:nvPr/>
        </p:nvCxnSpPr>
        <p:spPr>
          <a:xfrm flipH="1">
            <a:off x="14562569" y="4305513"/>
            <a:ext cx="193963" cy="736022"/>
          </a:xfrm>
          <a:prstGeom prst="line">
            <a:avLst/>
          </a:prstGeom>
        </p:spPr>
        <p:style>
          <a:lnRef idx="2">
            <a:schemeClr val="accent1"/>
          </a:lnRef>
          <a:fillRef idx="0">
            <a:schemeClr val="accent1"/>
          </a:fillRef>
          <a:effectRef idx="1">
            <a:schemeClr val="accent1"/>
          </a:effectRef>
          <a:fontRef idx="minor">
            <a:schemeClr val="tx1"/>
          </a:fontRef>
        </p:style>
      </p:cxnSp>
      <p:sp>
        <p:nvSpPr>
          <p:cNvPr id="47" name="Bent Arrow 46">
            <a:extLst>
              <a:ext uri="{FF2B5EF4-FFF2-40B4-BE49-F238E27FC236}">
                <a16:creationId xmlns:a16="http://schemas.microsoft.com/office/drawing/2014/main" id="{45B1FC02-DE49-964B-A5D1-92A0C6A00AD7}"/>
              </a:ext>
            </a:extLst>
          </p:cNvPr>
          <p:cNvSpPr/>
          <p:nvPr/>
        </p:nvSpPr>
        <p:spPr>
          <a:xfrm rot="16200000" flipV="1">
            <a:off x="9401894" y="2805418"/>
            <a:ext cx="760068" cy="487095"/>
          </a:xfrm>
          <a:prstGeom prst="bentArrow">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Rectangle: Rounded Corners 5">
            <a:extLst>
              <a:ext uri="{FF2B5EF4-FFF2-40B4-BE49-F238E27FC236}">
                <a16:creationId xmlns:a16="http://schemas.microsoft.com/office/drawing/2014/main" id="{129F7727-DC83-BF42-99FF-2091825C0AF3}"/>
              </a:ext>
            </a:extLst>
          </p:cNvPr>
          <p:cNvSpPr/>
          <p:nvPr/>
        </p:nvSpPr>
        <p:spPr>
          <a:xfrm>
            <a:off x="8785314" y="4328410"/>
            <a:ext cx="1760487" cy="712235"/>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spcBef>
                <a:spcPct val="0"/>
              </a:spcBef>
            </a:pPr>
            <a:r>
              <a:rPr lang="en-US">
                <a:solidFill>
                  <a:schemeClr val="bg1"/>
                </a:solidFill>
                <a:cs typeface="Calibri"/>
              </a:rPr>
              <a:t>Non-Traditional Education</a:t>
            </a:r>
          </a:p>
        </p:txBody>
      </p:sp>
      <p:sp>
        <p:nvSpPr>
          <p:cNvPr id="49" name="Bent Arrow 48">
            <a:extLst>
              <a:ext uri="{FF2B5EF4-FFF2-40B4-BE49-F238E27FC236}">
                <a16:creationId xmlns:a16="http://schemas.microsoft.com/office/drawing/2014/main" id="{AA6BA5D4-552E-2047-BDB1-F1D43809E05E}"/>
              </a:ext>
            </a:extLst>
          </p:cNvPr>
          <p:cNvSpPr/>
          <p:nvPr/>
        </p:nvSpPr>
        <p:spPr>
          <a:xfrm rot="5400000">
            <a:off x="9396355" y="3679121"/>
            <a:ext cx="760068" cy="487095"/>
          </a:xfrm>
          <a:prstGeom prst="bentArrow">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868098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DEDD41-9DBB-A545-B55A-1BBE61EDABBE}"/>
              </a:ext>
            </a:extLst>
          </p:cNvPr>
          <p:cNvSpPr>
            <a:spLocks noGrp="1"/>
          </p:cNvSpPr>
          <p:nvPr>
            <p:ph type="sldNum" sz="quarter" idx="10"/>
          </p:nvPr>
        </p:nvSpPr>
        <p:spPr>
          <a:prstGeom prst="rect">
            <a:avLst/>
          </a:prstGeom>
        </p:spPr>
        <p:txBody>
          <a:bodyPr/>
          <a:lstStyle/>
          <a:p>
            <a:fld id="{0F418C06-167A-E646-9EF6-18275B625F6B}" type="slidenum">
              <a:rPr lang="en-US" smtClean="0"/>
              <a:pPr/>
              <a:t>5</a:t>
            </a:fld>
            <a:endParaRPr lang="en-US"/>
          </a:p>
        </p:txBody>
      </p:sp>
      <p:sp>
        <p:nvSpPr>
          <p:cNvPr id="2" name="Title 1">
            <a:extLst>
              <a:ext uri="{FF2B5EF4-FFF2-40B4-BE49-F238E27FC236}">
                <a16:creationId xmlns:a16="http://schemas.microsoft.com/office/drawing/2014/main" id="{530377BF-CD0D-5041-A8FA-C4D7969AAB5D}"/>
              </a:ext>
            </a:extLst>
          </p:cNvPr>
          <p:cNvSpPr>
            <a:spLocks noGrp="1"/>
          </p:cNvSpPr>
          <p:nvPr>
            <p:ph type="title"/>
          </p:nvPr>
        </p:nvSpPr>
        <p:spPr>
          <a:xfrm>
            <a:off x="0" y="144463"/>
            <a:ext cx="12172244" cy="666906"/>
          </a:xfrm>
        </p:spPr>
        <p:txBody>
          <a:bodyPr anchor="t"/>
          <a:lstStyle/>
          <a:p>
            <a:r>
              <a:rPr lang="en-US" b="1">
                <a:solidFill>
                  <a:srgbClr val="E36C09"/>
                </a:solidFill>
                <a:latin typeface="ITC Franklin Gothic"/>
              </a:rPr>
              <a:t>Why study the STW?</a:t>
            </a:r>
          </a:p>
        </p:txBody>
      </p:sp>
      <p:sp>
        <p:nvSpPr>
          <p:cNvPr id="3" name="Rectangle 2">
            <a:extLst>
              <a:ext uri="{FF2B5EF4-FFF2-40B4-BE49-F238E27FC236}">
                <a16:creationId xmlns:a16="http://schemas.microsoft.com/office/drawing/2014/main" id="{A7E32F8A-F8A5-0F43-B5EB-9EBD817BD2BD}"/>
              </a:ext>
            </a:extLst>
          </p:cNvPr>
          <p:cNvSpPr/>
          <p:nvPr/>
        </p:nvSpPr>
        <p:spPr>
          <a:xfrm>
            <a:off x="772732" y="811369"/>
            <a:ext cx="10869769" cy="1077218"/>
          </a:xfrm>
          <a:prstGeom prst="rect">
            <a:avLst/>
          </a:prstGeom>
        </p:spPr>
        <p:txBody>
          <a:bodyPr wrap="square">
            <a:spAutoFit/>
          </a:bodyPr>
          <a:lstStyle/>
          <a:p>
            <a:r>
              <a:rPr lang="en-US" sz="3200" dirty="0">
                <a:solidFill>
                  <a:schemeClr val="accent1">
                    <a:lumMod val="50000"/>
                  </a:schemeClr>
                </a:solidFill>
                <a:latin typeface="Franklin Gothic Book" panose="020B0503020102020204" pitchFamily="34" charset="0"/>
              </a:rPr>
              <a:t>Currently there are no federal surveys that measure the prevalence and pathways to non-degree credentials.</a:t>
            </a:r>
          </a:p>
        </p:txBody>
      </p:sp>
      <p:pic>
        <p:nvPicPr>
          <p:cNvPr id="6" name="Picture 5">
            <a:extLst>
              <a:ext uri="{FF2B5EF4-FFF2-40B4-BE49-F238E27FC236}">
                <a16:creationId xmlns:a16="http://schemas.microsoft.com/office/drawing/2014/main" id="{1A00E64D-7364-914F-AE59-6F6DE9F911D7}"/>
              </a:ext>
            </a:extLst>
          </p:cNvPr>
          <p:cNvPicPr>
            <a:picLocks noChangeAspect="1"/>
          </p:cNvPicPr>
          <p:nvPr/>
        </p:nvPicPr>
        <p:blipFill>
          <a:blip r:embed="rId3"/>
          <a:stretch>
            <a:fillRect/>
          </a:stretch>
        </p:blipFill>
        <p:spPr>
          <a:xfrm>
            <a:off x="3114322" y="2555493"/>
            <a:ext cx="5943600" cy="2643723"/>
          </a:xfrm>
          <a:prstGeom prst="rect">
            <a:avLst/>
          </a:prstGeom>
        </p:spPr>
      </p:pic>
      <p:sp>
        <p:nvSpPr>
          <p:cNvPr id="8" name="Oval 7">
            <a:extLst>
              <a:ext uri="{FF2B5EF4-FFF2-40B4-BE49-F238E27FC236}">
                <a16:creationId xmlns:a16="http://schemas.microsoft.com/office/drawing/2014/main" id="{E1F2ABCA-3711-8347-B946-AA281324D98D}"/>
              </a:ext>
            </a:extLst>
          </p:cNvPr>
          <p:cNvSpPr/>
          <p:nvPr/>
        </p:nvSpPr>
        <p:spPr>
          <a:xfrm>
            <a:off x="3526971" y="2919624"/>
            <a:ext cx="5094515" cy="621861"/>
          </a:xfrm>
          <a:prstGeom prst="ellipse">
            <a:avLst/>
          </a:prstGeom>
          <a:noFill/>
          <a:ln w="254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7344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BD8D6A-1AE1-7C44-999F-A1599CD1ADFC}"/>
              </a:ext>
            </a:extLst>
          </p:cNvPr>
          <p:cNvSpPr>
            <a:spLocks noGrp="1"/>
          </p:cNvSpPr>
          <p:nvPr>
            <p:ph type="sldNum" sz="quarter" idx="4"/>
          </p:nvPr>
        </p:nvSpPr>
        <p:spPr/>
        <p:txBody>
          <a:bodyPr/>
          <a:lstStyle/>
          <a:p>
            <a:fld id="{0F418C06-167A-E646-9EF6-18275B625F6B}" type="slidenum">
              <a:rPr lang="en-US" smtClean="0"/>
              <a:pPr/>
              <a:t>50</a:t>
            </a:fld>
            <a:endParaRPr lang="en-US"/>
          </a:p>
        </p:txBody>
      </p:sp>
      <p:sp>
        <p:nvSpPr>
          <p:cNvPr id="9" name="Title 1">
            <a:extLst>
              <a:ext uri="{FF2B5EF4-FFF2-40B4-BE49-F238E27FC236}">
                <a16:creationId xmlns:a16="http://schemas.microsoft.com/office/drawing/2014/main" id="{45AB9B90-93A2-477A-88BD-5C3C98BD93C8}"/>
              </a:ext>
            </a:extLst>
          </p:cNvPr>
          <p:cNvSpPr txBox="1">
            <a:spLocks/>
          </p:cNvSpPr>
          <p:nvPr/>
        </p:nvSpPr>
        <p:spPr>
          <a:xfrm>
            <a:off x="598026" y="144400"/>
            <a:ext cx="10972800" cy="1511680"/>
          </a:xfr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a:solidFill>
                  <a:srgbClr val="E46C0A"/>
                </a:solidFill>
                <a:latin typeface="ITC Franklin Gothic Std Book"/>
              </a:rPr>
              <a:t>Critical Care Nurse Certifications</a:t>
            </a:r>
            <a:endParaRPr lang="en-US">
              <a:solidFill>
                <a:srgbClr val="E46C0A"/>
              </a:solidFill>
              <a:latin typeface="ITC Franklin Gothic Std Book"/>
            </a:endParaRPr>
          </a:p>
        </p:txBody>
      </p:sp>
      <p:sp>
        <p:nvSpPr>
          <p:cNvPr id="10" name="Content Placeholder 2">
            <a:extLst>
              <a:ext uri="{FF2B5EF4-FFF2-40B4-BE49-F238E27FC236}">
                <a16:creationId xmlns:a16="http://schemas.microsoft.com/office/drawing/2014/main" id="{9D49719C-FFA2-4235-9083-185B2CF5B502}"/>
              </a:ext>
            </a:extLst>
          </p:cNvPr>
          <p:cNvSpPr txBox="1">
            <a:spLocks/>
          </p:cNvSpPr>
          <p:nvPr/>
        </p:nvSpPr>
        <p:spPr>
          <a:xfrm>
            <a:off x="631125" y="1144789"/>
            <a:ext cx="5464875" cy="4741105"/>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00">
                <a:solidFill>
                  <a:schemeClr val="tx2"/>
                </a:solidFill>
                <a:latin typeface="ITC Franklin Gothic Std Book"/>
              </a:rPr>
              <a:t>Critical Care Nurse Certification (CCRN)</a:t>
            </a:r>
            <a:endParaRPr lang="en-US" sz="2200">
              <a:solidFill>
                <a:schemeClr val="tx2"/>
              </a:solidFill>
            </a:endParaRPr>
          </a:p>
          <a:p>
            <a:pPr lvl="1"/>
            <a:r>
              <a:rPr lang="en-US" sz="2200">
                <a:solidFill>
                  <a:srgbClr val="012F6C"/>
                </a:solidFill>
                <a:ea typeface="+mn-lt"/>
                <a:cs typeface="+mn-lt"/>
              </a:rPr>
              <a:t>American Association of Critical-Care Nurses</a:t>
            </a:r>
          </a:p>
          <a:p>
            <a:pPr lvl="1"/>
            <a:r>
              <a:rPr lang="en-US" sz="2200">
                <a:solidFill>
                  <a:srgbClr val="012F6C"/>
                </a:solidFill>
                <a:ea typeface="+mn-lt"/>
                <a:cs typeface="+mn-lt"/>
              </a:rPr>
              <a:t>Must be a Registered Nurse (RN) </a:t>
            </a:r>
          </a:p>
          <a:p>
            <a:pPr lvl="1"/>
            <a:r>
              <a:rPr lang="en-US" sz="2200">
                <a:solidFill>
                  <a:srgbClr val="012F6C"/>
                </a:solidFill>
                <a:ea typeface="+mn-lt"/>
                <a:cs typeface="+mn-lt"/>
              </a:rPr>
              <a:t>Must be in direct care of acutely/critically ill patients for designated years and hours</a:t>
            </a:r>
          </a:p>
          <a:p>
            <a:pPr lvl="1"/>
            <a:r>
              <a:rPr lang="en-US" sz="2200">
                <a:solidFill>
                  <a:srgbClr val="012F6C"/>
                </a:solidFill>
                <a:ea typeface="+mn-lt"/>
                <a:cs typeface="+mn-lt"/>
              </a:rPr>
              <a:t>Take exam (Adult, Pediatric, Neonatal)</a:t>
            </a:r>
          </a:p>
          <a:p>
            <a:pPr lvl="1"/>
            <a:r>
              <a:rPr lang="en-US" sz="2200">
                <a:solidFill>
                  <a:srgbClr val="012F6C"/>
                </a:solidFill>
                <a:ea typeface="+mn-lt"/>
                <a:cs typeface="+mn-lt"/>
              </a:rPr>
              <a:t>Cost: $239, $344</a:t>
            </a:r>
          </a:p>
          <a:p>
            <a:pPr lvl="1"/>
            <a:endParaRPr lang="en-US">
              <a:ea typeface="+mn-lt"/>
              <a:cs typeface="+mn-lt"/>
            </a:endParaRPr>
          </a:p>
        </p:txBody>
      </p:sp>
      <p:sp>
        <p:nvSpPr>
          <p:cNvPr id="6" name="Content Placeholder 2">
            <a:extLst>
              <a:ext uri="{FF2B5EF4-FFF2-40B4-BE49-F238E27FC236}">
                <a16:creationId xmlns:a16="http://schemas.microsoft.com/office/drawing/2014/main" id="{AD2746C2-AF1F-4C63-8E3C-7F96FFCC31EB}"/>
              </a:ext>
            </a:extLst>
          </p:cNvPr>
          <p:cNvSpPr txBox="1">
            <a:spLocks/>
          </p:cNvSpPr>
          <p:nvPr/>
        </p:nvSpPr>
        <p:spPr>
          <a:xfrm>
            <a:off x="6454703" y="1156105"/>
            <a:ext cx="5464875" cy="4741105"/>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00">
                <a:solidFill>
                  <a:schemeClr val="tx2"/>
                </a:solidFill>
                <a:latin typeface="ITC Franklin Gothic Std Book"/>
              </a:rPr>
              <a:t>Neonatal Intensive Care Nursing (RNC-NIC)</a:t>
            </a:r>
            <a:endParaRPr lang="en-US" sz="2200">
              <a:solidFill>
                <a:schemeClr val="tx2"/>
              </a:solidFill>
            </a:endParaRPr>
          </a:p>
          <a:p>
            <a:pPr lvl="1"/>
            <a:r>
              <a:rPr lang="en-US" sz="2200">
                <a:solidFill>
                  <a:srgbClr val="012F6C"/>
                </a:solidFill>
                <a:ea typeface="+mn-lt"/>
                <a:cs typeface="+mn-lt"/>
              </a:rPr>
              <a:t>National Certification Corporation</a:t>
            </a:r>
          </a:p>
          <a:p>
            <a:pPr lvl="1"/>
            <a:r>
              <a:rPr lang="en-US" sz="2200">
                <a:solidFill>
                  <a:srgbClr val="012F6C"/>
                </a:solidFill>
                <a:ea typeface="+mn-lt"/>
                <a:cs typeface="+mn-lt"/>
              </a:rPr>
              <a:t>Must be a Registered Nurse (RN) </a:t>
            </a:r>
          </a:p>
          <a:p>
            <a:pPr lvl="1"/>
            <a:r>
              <a:rPr lang="en-US" sz="2200">
                <a:solidFill>
                  <a:srgbClr val="012F6C"/>
                </a:solidFill>
                <a:ea typeface="+mn-lt"/>
                <a:cs typeface="+mn-lt"/>
              </a:rPr>
              <a:t>Must have Neonatal Intensive  experience (direct patient care, education, administration, or research) for designated years and hours </a:t>
            </a:r>
          </a:p>
          <a:p>
            <a:pPr lvl="1"/>
            <a:r>
              <a:rPr lang="en-US" sz="2200">
                <a:solidFill>
                  <a:srgbClr val="012F6C"/>
                </a:solidFill>
                <a:ea typeface="+mn-lt"/>
                <a:cs typeface="+mn-lt"/>
              </a:rPr>
              <a:t>Take exam</a:t>
            </a:r>
          </a:p>
          <a:p>
            <a:pPr lvl="1"/>
            <a:r>
              <a:rPr lang="en-US" sz="2200">
                <a:solidFill>
                  <a:srgbClr val="012F6C"/>
                </a:solidFill>
                <a:ea typeface="+mn-lt"/>
                <a:cs typeface="+mn-lt"/>
              </a:rPr>
              <a:t>Cost: $325</a:t>
            </a:r>
          </a:p>
          <a:p>
            <a:pPr lvl="1"/>
            <a:endParaRPr lang="en-US">
              <a:ea typeface="+mn-lt"/>
              <a:cs typeface="+mn-lt"/>
            </a:endParaRPr>
          </a:p>
        </p:txBody>
      </p:sp>
      <p:cxnSp>
        <p:nvCxnSpPr>
          <p:cNvPr id="5" name="Straight Connector 4">
            <a:extLst>
              <a:ext uri="{FF2B5EF4-FFF2-40B4-BE49-F238E27FC236}">
                <a16:creationId xmlns:a16="http://schemas.microsoft.com/office/drawing/2014/main" id="{D3ABE470-61CC-471F-99E0-D3F0776EA3A8}"/>
              </a:ext>
            </a:extLst>
          </p:cNvPr>
          <p:cNvCxnSpPr/>
          <p:nvPr/>
        </p:nvCxnSpPr>
        <p:spPr>
          <a:xfrm>
            <a:off x="6076902" y="972106"/>
            <a:ext cx="14123" cy="4802820"/>
          </a:xfrm>
          <a:prstGeom prst="line">
            <a:avLst/>
          </a:prstGeom>
          <a:ln>
            <a:solidFill>
              <a:srgbClr val="012F6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6031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738F74-6E74-44C0-9262-40522D9997F0}"/>
              </a:ext>
            </a:extLst>
          </p:cNvPr>
          <p:cNvPicPr>
            <a:picLocks noChangeAspect="1"/>
          </p:cNvPicPr>
          <p:nvPr/>
        </p:nvPicPr>
        <p:blipFill>
          <a:blip r:embed="rId3"/>
          <a:stretch>
            <a:fillRect/>
          </a:stretch>
        </p:blipFill>
        <p:spPr>
          <a:xfrm>
            <a:off x="1056183" y="696047"/>
            <a:ext cx="10968915" cy="5118827"/>
          </a:xfrm>
          <a:prstGeom prst="rect">
            <a:avLst/>
          </a:prstGeom>
        </p:spPr>
      </p:pic>
      <p:sp>
        <p:nvSpPr>
          <p:cNvPr id="4" name="Slide Number Placeholder 3">
            <a:extLst>
              <a:ext uri="{FF2B5EF4-FFF2-40B4-BE49-F238E27FC236}">
                <a16:creationId xmlns:a16="http://schemas.microsoft.com/office/drawing/2014/main" id="{B1BD8D6A-1AE1-7C44-999F-A1599CD1ADFC}"/>
              </a:ext>
            </a:extLst>
          </p:cNvPr>
          <p:cNvSpPr>
            <a:spLocks noGrp="1"/>
          </p:cNvSpPr>
          <p:nvPr>
            <p:ph type="sldNum" sz="quarter" idx="4"/>
          </p:nvPr>
        </p:nvSpPr>
        <p:spPr/>
        <p:txBody>
          <a:bodyPr/>
          <a:lstStyle/>
          <a:p>
            <a:fld id="{0F418C06-167A-E646-9EF6-18275B625F6B}" type="slidenum">
              <a:rPr lang="en-US" smtClean="0"/>
              <a:pPr/>
              <a:t>51</a:t>
            </a:fld>
            <a:endParaRPr lang="en-US"/>
          </a:p>
        </p:txBody>
      </p:sp>
      <p:sp>
        <p:nvSpPr>
          <p:cNvPr id="9" name="Title 1">
            <a:extLst>
              <a:ext uri="{FF2B5EF4-FFF2-40B4-BE49-F238E27FC236}">
                <a16:creationId xmlns:a16="http://schemas.microsoft.com/office/drawing/2014/main" id="{45AB9B90-93A2-477A-88BD-5C3C98BD93C8}"/>
              </a:ext>
            </a:extLst>
          </p:cNvPr>
          <p:cNvSpPr txBox="1">
            <a:spLocks/>
          </p:cNvSpPr>
          <p:nvPr/>
        </p:nvSpPr>
        <p:spPr>
          <a:xfrm>
            <a:off x="598026" y="144400"/>
            <a:ext cx="10972800" cy="1511680"/>
          </a:xfr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a:solidFill>
                  <a:srgbClr val="E46C0A"/>
                </a:solidFill>
                <a:latin typeface="ITC Franklin Gothic Std Book"/>
              </a:rPr>
              <a:t>Associate’s Degree in Nursing Programs</a:t>
            </a:r>
            <a:endParaRPr lang="en-US">
              <a:solidFill>
                <a:srgbClr val="E46C0A"/>
              </a:solidFill>
              <a:latin typeface="ITC Franklin Gothic Std Book"/>
            </a:endParaRPr>
          </a:p>
        </p:txBody>
      </p:sp>
      <p:sp>
        <p:nvSpPr>
          <p:cNvPr id="5" name="TextBox 4">
            <a:extLst>
              <a:ext uri="{FF2B5EF4-FFF2-40B4-BE49-F238E27FC236}">
                <a16:creationId xmlns:a16="http://schemas.microsoft.com/office/drawing/2014/main" id="{DF79F299-9B8F-4ACE-8F60-82D2B9CD8FA6}"/>
              </a:ext>
            </a:extLst>
          </p:cNvPr>
          <p:cNvSpPr txBox="1"/>
          <p:nvPr/>
        </p:nvSpPr>
        <p:spPr>
          <a:xfrm>
            <a:off x="598026" y="1656080"/>
            <a:ext cx="5244987"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solidFill>
                  <a:schemeClr val="tx2"/>
                </a:solidFill>
                <a:ea typeface="+mn-lt"/>
                <a:cs typeface="+mn-lt"/>
              </a:rPr>
              <a:t>State Council of Higher Education for Virginia (SCHEV)</a:t>
            </a:r>
          </a:p>
          <a:p>
            <a:pPr marL="914400" lvl="1" indent="-457200">
              <a:buFont typeface="Arial,Sans-Serif"/>
              <a:buChar char="•"/>
            </a:pPr>
            <a:r>
              <a:rPr lang="en-US">
                <a:solidFill>
                  <a:schemeClr val="tx2"/>
                </a:solidFill>
                <a:ea typeface="+mn-lt"/>
                <a:cs typeface="+mn-lt"/>
              </a:rPr>
              <a:t>Degree Inventory for public and private non-profit Institutions</a:t>
            </a:r>
          </a:p>
          <a:p>
            <a:pPr marL="914400" lvl="1" indent="-457200">
              <a:buFont typeface="Arial,Sans-Serif"/>
              <a:buChar char="•"/>
            </a:pPr>
            <a:r>
              <a:rPr lang="en-US">
                <a:solidFill>
                  <a:schemeClr val="tx2"/>
                </a:solidFill>
                <a:ea typeface="+mn-lt"/>
                <a:cs typeface="+mn-lt"/>
              </a:rPr>
              <a:t>For-profit degree offerings manually searched </a:t>
            </a:r>
          </a:p>
          <a:p>
            <a:endParaRPr lang="en-US" sz="2200">
              <a:solidFill>
                <a:schemeClr val="tx2"/>
              </a:solidFill>
              <a:latin typeface="ITC Franklin Gothic Std Book Co"/>
              <a:cs typeface="Calibri"/>
            </a:endParaRPr>
          </a:p>
          <a:p>
            <a:pPr marL="457200" indent="-457200">
              <a:buFont typeface="Arial,Sans-Serif"/>
              <a:buChar char="•"/>
            </a:pPr>
            <a:endParaRPr lang="en-US" sz="2400">
              <a:solidFill>
                <a:schemeClr val="tx2"/>
              </a:solidFill>
              <a:latin typeface="ITC Franklin Gothic Std Book Co"/>
              <a:cs typeface="Calibri"/>
            </a:endParaRPr>
          </a:p>
          <a:p>
            <a:pPr marL="457200" indent="-457200">
              <a:buFont typeface="Arial,Sans-Serif"/>
              <a:buChar char="•"/>
            </a:pPr>
            <a:endParaRPr lang="en-US" sz="2400">
              <a:solidFill>
                <a:schemeClr val="tx2"/>
              </a:solidFill>
              <a:latin typeface="ITC Franklin Gothic Std Book Co"/>
              <a:cs typeface="Calibri"/>
            </a:endParaRPr>
          </a:p>
          <a:p>
            <a:endParaRPr lang="en-US" sz="3200">
              <a:solidFill>
                <a:schemeClr val="tx2"/>
              </a:solidFill>
              <a:latin typeface="ITC Franklin Gothic Std Book Co"/>
              <a:cs typeface="Calibri"/>
            </a:endParaRPr>
          </a:p>
        </p:txBody>
      </p:sp>
    </p:spTree>
    <p:extLst>
      <p:ext uri="{BB962C8B-B14F-4D97-AF65-F5344CB8AC3E}">
        <p14:creationId xmlns:p14="http://schemas.microsoft.com/office/powerpoint/2010/main" val="5098877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 name="U-Turn Arrow 72">
            <a:extLst>
              <a:ext uri="{FF2B5EF4-FFF2-40B4-BE49-F238E27FC236}">
                <a16:creationId xmlns:a16="http://schemas.microsoft.com/office/drawing/2014/main" id="{A1490C63-A758-A149-9223-B5086587493D}"/>
              </a:ext>
            </a:extLst>
          </p:cNvPr>
          <p:cNvSpPr/>
          <p:nvPr/>
        </p:nvSpPr>
        <p:spPr>
          <a:xfrm rot="10800000" flipH="1">
            <a:off x="1529010" y="4001857"/>
            <a:ext cx="3056609" cy="702120"/>
          </a:xfrm>
          <a:prstGeom prst="uturnArrow">
            <a:avLst>
              <a:gd name="adj1" fmla="val 25000"/>
              <a:gd name="adj2" fmla="val 25000"/>
              <a:gd name="adj3" fmla="val 22590"/>
              <a:gd name="adj4" fmla="val 52410"/>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Rectangle: Rounded Corners 2">
            <a:extLst>
              <a:ext uri="{FF2B5EF4-FFF2-40B4-BE49-F238E27FC236}">
                <a16:creationId xmlns:a16="http://schemas.microsoft.com/office/drawing/2014/main" id="{3324E135-3248-4007-8DC4-62344730A634}"/>
              </a:ext>
            </a:extLst>
          </p:cNvPr>
          <p:cNvSpPr/>
          <p:nvPr/>
        </p:nvSpPr>
        <p:spPr>
          <a:xfrm>
            <a:off x="675460" y="3011349"/>
            <a:ext cx="1988127" cy="91440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Local Job Market</a:t>
            </a:r>
            <a:endParaRPr lang="en-US">
              <a:solidFill>
                <a:schemeClr val="bg1"/>
              </a:solidFill>
            </a:endParaRPr>
          </a:p>
        </p:txBody>
      </p:sp>
      <p:sp>
        <p:nvSpPr>
          <p:cNvPr id="4" name="Rectangle: Rounded Corners 3">
            <a:extLst>
              <a:ext uri="{FF2B5EF4-FFF2-40B4-BE49-F238E27FC236}">
                <a16:creationId xmlns:a16="http://schemas.microsoft.com/office/drawing/2014/main" id="{7694244E-36F5-48B4-B4FD-DC5707F151D1}"/>
              </a:ext>
            </a:extLst>
          </p:cNvPr>
          <p:cNvSpPr/>
          <p:nvPr/>
        </p:nvSpPr>
        <p:spPr>
          <a:xfrm>
            <a:off x="4029158" y="3011349"/>
            <a:ext cx="1988127" cy="91440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Current Workforce</a:t>
            </a:r>
            <a:endParaRPr lang="en-US">
              <a:solidFill>
                <a:schemeClr val="bg1"/>
              </a:solidFill>
            </a:endParaRPr>
          </a:p>
        </p:txBody>
      </p:sp>
      <p:sp>
        <p:nvSpPr>
          <p:cNvPr id="7" name="Rectangle: Rounded Corners 6">
            <a:extLst>
              <a:ext uri="{FF2B5EF4-FFF2-40B4-BE49-F238E27FC236}">
                <a16:creationId xmlns:a16="http://schemas.microsoft.com/office/drawing/2014/main" id="{39B41612-34D7-4FA6-8813-794E68C94539}"/>
              </a:ext>
            </a:extLst>
          </p:cNvPr>
          <p:cNvSpPr/>
          <p:nvPr/>
        </p:nvSpPr>
        <p:spPr>
          <a:xfrm>
            <a:off x="7382856" y="3011349"/>
            <a:ext cx="1988127" cy="914400"/>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Educational Opportunities</a:t>
            </a:r>
            <a:endParaRPr lang="en-US">
              <a:solidFill>
                <a:schemeClr val="bg1"/>
              </a:solidFill>
            </a:endParaRPr>
          </a:p>
        </p:txBody>
      </p:sp>
      <p:sp>
        <p:nvSpPr>
          <p:cNvPr id="62" name="Down Arrow 61">
            <a:extLst>
              <a:ext uri="{FF2B5EF4-FFF2-40B4-BE49-F238E27FC236}">
                <a16:creationId xmlns:a16="http://schemas.microsoft.com/office/drawing/2014/main" id="{5DBC5DA5-D6E2-1148-A1DE-9CBF42BB201B}"/>
              </a:ext>
            </a:extLst>
          </p:cNvPr>
          <p:cNvSpPr/>
          <p:nvPr/>
        </p:nvSpPr>
        <p:spPr>
          <a:xfrm rot="16200000">
            <a:off x="3148278" y="3101712"/>
            <a:ext cx="325821" cy="733675"/>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2B8D0580-B81E-D147-B6C7-05B11E7BF5C6}"/>
              </a:ext>
            </a:extLst>
          </p:cNvPr>
          <p:cNvSpPr/>
          <p:nvPr/>
        </p:nvSpPr>
        <p:spPr>
          <a:xfrm rot="16200000">
            <a:off x="6537160" y="3101712"/>
            <a:ext cx="325821" cy="733675"/>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U-Turn Arrow 73">
            <a:extLst>
              <a:ext uri="{FF2B5EF4-FFF2-40B4-BE49-F238E27FC236}">
                <a16:creationId xmlns:a16="http://schemas.microsoft.com/office/drawing/2014/main" id="{ADBCEE41-E22A-6C42-808F-B6655D7423A7}"/>
              </a:ext>
            </a:extLst>
          </p:cNvPr>
          <p:cNvSpPr/>
          <p:nvPr/>
        </p:nvSpPr>
        <p:spPr>
          <a:xfrm rot="10800000" flipH="1">
            <a:off x="1007783" y="4036398"/>
            <a:ext cx="7589085" cy="2194674"/>
          </a:xfrm>
          <a:prstGeom prst="uturnArrow">
            <a:avLst>
              <a:gd name="adj1" fmla="val 8717"/>
              <a:gd name="adj2" fmla="val 10154"/>
              <a:gd name="adj3" fmla="val 9181"/>
              <a:gd name="adj4" fmla="val 53368"/>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Text Placeholder 1">
            <a:extLst>
              <a:ext uri="{FF2B5EF4-FFF2-40B4-BE49-F238E27FC236}">
                <a16:creationId xmlns:a16="http://schemas.microsoft.com/office/drawing/2014/main" id="{212231C7-6FF8-0740-8E6D-547D55053947}"/>
              </a:ext>
            </a:extLst>
          </p:cNvPr>
          <p:cNvSpPr txBox="1">
            <a:spLocks/>
          </p:cNvSpPr>
          <p:nvPr/>
        </p:nvSpPr>
        <p:spPr>
          <a:xfrm>
            <a:off x="48382" y="385581"/>
            <a:ext cx="12192000" cy="693139"/>
          </a:xfrm>
          <a:prstGeom prst="rect">
            <a:avLst/>
          </a:prstGeom>
        </p:spPr>
        <p:txBody>
          <a:bodyPr vert="horz"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a:solidFill>
                  <a:schemeClr val="accent6">
                    <a:lumMod val="75000"/>
                  </a:schemeClr>
                </a:solidFill>
              </a:rPr>
              <a:t>Investigating Local Educational Opportunities</a:t>
            </a:r>
          </a:p>
        </p:txBody>
      </p:sp>
      <p:sp>
        <p:nvSpPr>
          <p:cNvPr id="12" name="Rectangle: Rounded Corners 4">
            <a:extLst>
              <a:ext uri="{FF2B5EF4-FFF2-40B4-BE49-F238E27FC236}">
                <a16:creationId xmlns:a16="http://schemas.microsoft.com/office/drawing/2014/main" id="{A139F4A8-016F-2A43-B306-4A3834DD8948}"/>
              </a:ext>
            </a:extLst>
          </p:cNvPr>
          <p:cNvSpPr/>
          <p:nvPr/>
        </p:nvSpPr>
        <p:spPr>
          <a:xfrm>
            <a:off x="9235684" y="1866950"/>
            <a:ext cx="1321480" cy="693139"/>
          </a:xfrm>
          <a:prstGeom prst="roundRect">
            <a:avLst>
              <a:gd name="adj" fmla="val 17816"/>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Traditional Education</a:t>
            </a:r>
            <a:endParaRPr lang="en-US">
              <a:solidFill>
                <a:schemeClr val="bg1"/>
              </a:solidFill>
            </a:endParaRPr>
          </a:p>
        </p:txBody>
      </p:sp>
      <p:sp>
        <p:nvSpPr>
          <p:cNvPr id="13" name="Rectangle: Rounded Corners 5">
            <a:extLst>
              <a:ext uri="{FF2B5EF4-FFF2-40B4-BE49-F238E27FC236}">
                <a16:creationId xmlns:a16="http://schemas.microsoft.com/office/drawing/2014/main" id="{BE41225D-1E1B-BA46-A47B-E10B3961500A}"/>
              </a:ext>
            </a:extLst>
          </p:cNvPr>
          <p:cNvSpPr/>
          <p:nvPr/>
        </p:nvSpPr>
        <p:spPr>
          <a:xfrm>
            <a:off x="15600710" y="5332057"/>
            <a:ext cx="1988127" cy="914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spcBef>
                <a:spcPct val="0"/>
              </a:spcBef>
            </a:pPr>
            <a:r>
              <a:rPr lang="en-US">
                <a:cs typeface="Calibri"/>
              </a:rPr>
              <a:t>Non-Traditional Education</a:t>
            </a:r>
          </a:p>
        </p:txBody>
      </p:sp>
      <p:sp>
        <p:nvSpPr>
          <p:cNvPr id="14" name="Rectangle: Rounded Corners 8">
            <a:extLst>
              <a:ext uri="{FF2B5EF4-FFF2-40B4-BE49-F238E27FC236}">
                <a16:creationId xmlns:a16="http://schemas.microsoft.com/office/drawing/2014/main" id="{3B078891-DCFE-9E4C-8F78-0F13C1DD6367}"/>
              </a:ext>
            </a:extLst>
          </p:cNvPr>
          <p:cNvSpPr/>
          <p:nvPr/>
        </p:nvSpPr>
        <p:spPr>
          <a:xfrm>
            <a:off x="9105142" y="1307186"/>
            <a:ext cx="1582564" cy="41983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solidFill>
                  <a:schemeClr val="bg1"/>
                </a:solidFill>
                <a:cs typeface="Calibri"/>
              </a:rPr>
              <a:t>Apprenticeships</a:t>
            </a:r>
            <a:endParaRPr lang="en-US" sz="1600">
              <a:solidFill>
                <a:schemeClr val="bg1"/>
              </a:solidFill>
            </a:endParaRPr>
          </a:p>
        </p:txBody>
      </p:sp>
      <p:sp>
        <p:nvSpPr>
          <p:cNvPr id="15" name="Rectangle: Rounded Corners 9">
            <a:extLst>
              <a:ext uri="{FF2B5EF4-FFF2-40B4-BE49-F238E27FC236}">
                <a16:creationId xmlns:a16="http://schemas.microsoft.com/office/drawing/2014/main" id="{8B675B17-2592-674B-8C77-FA5BDD1044BC}"/>
              </a:ext>
            </a:extLst>
          </p:cNvPr>
          <p:cNvSpPr/>
          <p:nvPr/>
        </p:nvSpPr>
        <p:spPr>
          <a:xfrm>
            <a:off x="10805031" y="1910972"/>
            <a:ext cx="1153748" cy="602673"/>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solidFill>
                  <a:schemeClr val="bg1"/>
                </a:solidFill>
                <a:cs typeface="Calibri"/>
              </a:rPr>
              <a:t>Associate's degrees</a:t>
            </a:r>
            <a:endParaRPr lang="en-US">
              <a:solidFill>
                <a:schemeClr val="bg1"/>
              </a:solidFill>
            </a:endParaRPr>
          </a:p>
        </p:txBody>
      </p:sp>
      <p:sp>
        <p:nvSpPr>
          <p:cNvPr id="16" name="Rectangle: Rounded Corners 11">
            <a:extLst>
              <a:ext uri="{FF2B5EF4-FFF2-40B4-BE49-F238E27FC236}">
                <a16:creationId xmlns:a16="http://schemas.microsoft.com/office/drawing/2014/main" id="{766015F8-EFF6-0745-8D61-608C486D0EBD}"/>
              </a:ext>
            </a:extLst>
          </p:cNvPr>
          <p:cNvSpPr/>
          <p:nvPr/>
        </p:nvSpPr>
        <p:spPr>
          <a:xfrm>
            <a:off x="15911668" y="6576079"/>
            <a:ext cx="1364673" cy="406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cs typeface="Calibri"/>
              </a:rPr>
              <a:t>Certifications</a:t>
            </a:r>
            <a:endParaRPr lang="en-US"/>
          </a:p>
        </p:txBody>
      </p:sp>
      <p:sp>
        <p:nvSpPr>
          <p:cNvPr id="17" name="Rectangle: Rounded Corners 12">
            <a:extLst>
              <a:ext uri="{FF2B5EF4-FFF2-40B4-BE49-F238E27FC236}">
                <a16:creationId xmlns:a16="http://schemas.microsoft.com/office/drawing/2014/main" id="{E7E5CA18-8F3E-CA4B-A525-0F51C309A466}"/>
              </a:ext>
            </a:extLst>
          </p:cNvPr>
          <p:cNvSpPr/>
          <p:nvPr/>
        </p:nvSpPr>
        <p:spPr>
          <a:xfrm>
            <a:off x="17907385" y="6076977"/>
            <a:ext cx="1295401" cy="7874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cs typeface="Calibri"/>
              </a:rPr>
              <a:t>Massively open online courses</a:t>
            </a:r>
            <a:endParaRPr lang="en-US"/>
          </a:p>
        </p:txBody>
      </p:sp>
      <p:sp>
        <p:nvSpPr>
          <p:cNvPr id="18" name="Rectangle: Rounded Corners 13">
            <a:extLst>
              <a:ext uri="{FF2B5EF4-FFF2-40B4-BE49-F238E27FC236}">
                <a16:creationId xmlns:a16="http://schemas.microsoft.com/office/drawing/2014/main" id="{A2121B5A-BD49-2F49-BCB3-808C056F40C9}"/>
              </a:ext>
            </a:extLst>
          </p:cNvPr>
          <p:cNvSpPr/>
          <p:nvPr/>
        </p:nvSpPr>
        <p:spPr>
          <a:xfrm>
            <a:off x="14238345" y="6223942"/>
            <a:ext cx="1168402" cy="60267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cs typeface="Calibri"/>
              </a:rPr>
              <a:t>Coding bootcamps</a:t>
            </a:r>
            <a:endParaRPr lang="en-US"/>
          </a:p>
        </p:txBody>
      </p:sp>
      <p:sp>
        <p:nvSpPr>
          <p:cNvPr id="19" name="Rectangle: Rounded Corners 14">
            <a:extLst>
              <a:ext uri="{FF2B5EF4-FFF2-40B4-BE49-F238E27FC236}">
                <a16:creationId xmlns:a16="http://schemas.microsoft.com/office/drawing/2014/main" id="{FDE7BA72-E2D6-134A-A5F8-C7EAFEFAAC7C}"/>
              </a:ext>
            </a:extLst>
          </p:cNvPr>
          <p:cNvSpPr/>
          <p:nvPr/>
        </p:nvSpPr>
        <p:spPr>
          <a:xfrm>
            <a:off x="7761689" y="1912182"/>
            <a:ext cx="1226128" cy="602673"/>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solidFill>
                  <a:schemeClr val="bg1"/>
                </a:solidFill>
                <a:cs typeface="Calibri"/>
              </a:rPr>
              <a:t>Certificate programs</a:t>
            </a:r>
            <a:endParaRPr lang="en-US">
              <a:solidFill>
                <a:schemeClr val="bg1"/>
              </a:solidFill>
            </a:endParaRPr>
          </a:p>
        </p:txBody>
      </p:sp>
      <p:cxnSp>
        <p:nvCxnSpPr>
          <p:cNvPr id="20" name="Straight Connector 19">
            <a:extLst>
              <a:ext uri="{FF2B5EF4-FFF2-40B4-BE49-F238E27FC236}">
                <a16:creationId xmlns:a16="http://schemas.microsoft.com/office/drawing/2014/main" id="{C8EDB24B-FD57-6C4E-B3E1-3D9A7CC6A1EE}"/>
              </a:ext>
            </a:extLst>
          </p:cNvPr>
          <p:cNvCxnSpPr>
            <a:cxnSpLocks/>
            <a:stCxn id="12" idx="3"/>
            <a:endCxn id="15" idx="1"/>
          </p:cNvCxnSpPr>
          <p:nvPr/>
        </p:nvCxnSpPr>
        <p:spPr>
          <a:xfrm flipV="1">
            <a:off x="10557164" y="2212309"/>
            <a:ext cx="247867" cy="1211"/>
          </a:xfrm>
          <a:prstGeom prst="line">
            <a:avLst/>
          </a:prstGeom>
          <a:ln>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9F9D16D-6E84-D849-8BA0-88F3B6EE0E06}"/>
              </a:ext>
            </a:extLst>
          </p:cNvPr>
          <p:cNvCxnSpPr>
            <a:cxnSpLocks/>
            <a:stCxn id="12" idx="0"/>
            <a:endCxn id="14" idx="2"/>
          </p:cNvCxnSpPr>
          <p:nvPr/>
        </p:nvCxnSpPr>
        <p:spPr>
          <a:xfrm flipV="1">
            <a:off x="9896424" y="1727016"/>
            <a:ext cx="0" cy="139934"/>
          </a:xfrm>
          <a:prstGeom prst="line">
            <a:avLst/>
          </a:prstGeom>
          <a:ln>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B7D90FB-0DC9-B145-96A5-A0CB33F6902F}"/>
              </a:ext>
            </a:extLst>
          </p:cNvPr>
          <p:cNvCxnSpPr>
            <a:cxnSpLocks/>
            <a:stCxn id="12" idx="1"/>
            <a:endCxn id="19" idx="3"/>
          </p:cNvCxnSpPr>
          <p:nvPr/>
        </p:nvCxnSpPr>
        <p:spPr>
          <a:xfrm flipH="1" flipV="1">
            <a:off x="8987817" y="2213519"/>
            <a:ext cx="247867" cy="1"/>
          </a:xfrm>
          <a:prstGeom prst="line">
            <a:avLst/>
          </a:prstGeom>
          <a:ln>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397B37A-6F93-1F43-847E-25AA265B8EB6}"/>
              </a:ext>
            </a:extLst>
          </p:cNvPr>
          <p:cNvCxnSpPr>
            <a:cxnSpLocks/>
            <a:stCxn id="13" idx="2"/>
          </p:cNvCxnSpPr>
          <p:nvPr/>
        </p:nvCxnSpPr>
        <p:spPr>
          <a:xfrm flipH="1">
            <a:off x="16594005" y="6246457"/>
            <a:ext cx="769" cy="3157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FEF9FA-A27B-1441-BB2F-9E5B29475AFA}"/>
              </a:ext>
            </a:extLst>
          </p:cNvPr>
          <p:cNvCxnSpPr>
            <a:stCxn id="13" idx="3"/>
            <a:endCxn id="17" idx="1"/>
          </p:cNvCxnSpPr>
          <p:nvPr/>
        </p:nvCxnSpPr>
        <p:spPr>
          <a:xfrm>
            <a:off x="17588837" y="5789257"/>
            <a:ext cx="318548" cy="681421"/>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EAEC646-7D1A-BB48-A6E4-AA93696ADAC7}"/>
              </a:ext>
            </a:extLst>
          </p:cNvPr>
          <p:cNvCxnSpPr>
            <a:stCxn id="13" idx="1"/>
            <a:endCxn id="18" idx="3"/>
          </p:cNvCxnSpPr>
          <p:nvPr/>
        </p:nvCxnSpPr>
        <p:spPr>
          <a:xfrm flipH="1">
            <a:off x="15406747" y="5789257"/>
            <a:ext cx="193963" cy="736022"/>
          </a:xfrm>
          <a:prstGeom prst="line">
            <a:avLst/>
          </a:prstGeom>
        </p:spPr>
        <p:style>
          <a:lnRef idx="2">
            <a:schemeClr val="accent1"/>
          </a:lnRef>
          <a:fillRef idx="0">
            <a:schemeClr val="accent1"/>
          </a:fillRef>
          <a:effectRef idx="1">
            <a:schemeClr val="accent1"/>
          </a:effectRef>
          <a:fontRef idx="minor">
            <a:schemeClr val="tx1"/>
          </a:fontRef>
        </p:style>
      </p:cxnSp>
      <p:sp>
        <p:nvSpPr>
          <p:cNvPr id="33" name="Bent Arrow 32">
            <a:extLst>
              <a:ext uri="{FF2B5EF4-FFF2-40B4-BE49-F238E27FC236}">
                <a16:creationId xmlns:a16="http://schemas.microsoft.com/office/drawing/2014/main" id="{0C9A0C73-D5AA-5046-A16F-56BFA5F74E92}"/>
              </a:ext>
            </a:extLst>
          </p:cNvPr>
          <p:cNvSpPr/>
          <p:nvPr/>
        </p:nvSpPr>
        <p:spPr>
          <a:xfrm rot="16200000" flipV="1">
            <a:off x="9401894" y="2805418"/>
            <a:ext cx="760068" cy="487095"/>
          </a:xfrm>
          <a:prstGeom prst="bentArrow">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Rectangle: Rounded Corners 5">
            <a:extLst>
              <a:ext uri="{FF2B5EF4-FFF2-40B4-BE49-F238E27FC236}">
                <a16:creationId xmlns:a16="http://schemas.microsoft.com/office/drawing/2014/main" id="{169D5938-642E-5C4F-8293-8015A311227F}"/>
              </a:ext>
            </a:extLst>
          </p:cNvPr>
          <p:cNvSpPr/>
          <p:nvPr/>
        </p:nvSpPr>
        <p:spPr>
          <a:xfrm>
            <a:off x="8766144" y="4323618"/>
            <a:ext cx="1760487" cy="712235"/>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spcBef>
                <a:spcPct val="0"/>
              </a:spcBef>
            </a:pPr>
            <a:r>
              <a:rPr lang="en-US">
                <a:solidFill>
                  <a:schemeClr val="bg1"/>
                </a:solidFill>
                <a:cs typeface="Calibri"/>
              </a:rPr>
              <a:t>Non-Traditional Education</a:t>
            </a:r>
          </a:p>
        </p:txBody>
      </p:sp>
      <p:sp>
        <p:nvSpPr>
          <p:cNvPr id="31" name="Rectangle: Rounded Corners 11">
            <a:extLst>
              <a:ext uri="{FF2B5EF4-FFF2-40B4-BE49-F238E27FC236}">
                <a16:creationId xmlns:a16="http://schemas.microsoft.com/office/drawing/2014/main" id="{CE5F188E-C4B4-254A-AF10-85447D588EEA}"/>
              </a:ext>
            </a:extLst>
          </p:cNvPr>
          <p:cNvSpPr/>
          <p:nvPr/>
        </p:nvSpPr>
        <p:spPr>
          <a:xfrm>
            <a:off x="8970224" y="5219756"/>
            <a:ext cx="1364673" cy="406400"/>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solidFill>
                  <a:schemeClr val="bg1"/>
                </a:solidFill>
                <a:cs typeface="Calibri"/>
              </a:rPr>
              <a:t>Certifications</a:t>
            </a:r>
            <a:endParaRPr lang="en-US">
              <a:solidFill>
                <a:schemeClr val="bg1"/>
              </a:solidFill>
            </a:endParaRPr>
          </a:p>
        </p:txBody>
      </p:sp>
      <p:sp>
        <p:nvSpPr>
          <p:cNvPr id="34" name="Rectangle: Rounded Corners 12">
            <a:extLst>
              <a:ext uri="{FF2B5EF4-FFF2-40B4-BE49-F238E27FC236}">
                <a16:creationId xmlns:a16="http://schemas.microsoft.com/office/drawing/2014/main" id="{C2177EC8-6F74-E74E-85E3-4889CACC6AB4}"/>
              </a:ext>
            </a:extLst>
          </p:cNvPr>
          <p:cNvSpPr/>
          <p:nvPr/>
        </p:nvSpPr>
        <p:spPr>
          <a:xfrm>
            <a:off x="10736554" y="3880260"/>
            <a:ext cx="1295401" cy="787401"/>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solidFill>
                  <a:schemeClr val="bg1"/>
                </a:solidFill>
                <a:cs typeface="Calibri"/>
              </a:rPr>
              <a:t>Massively open online courses</a:t>
            </a:r>
            <a:endParaRPr lang="en-US">
              <a:solidFill>
                <a:schemeClr val="bg1"/>
              </a:solidFill>
            </a:endParaRPr>
          </a:p>
        </p:txBody>
      </p:sp>
      <p:sp>
        <p:nvSpPr>
          <p:cNvPr id="35" name="Rectangle: Rounded Corners 13">
            <a:extLst>
              <a:ext uri="{FF2B5EF4-FFF2-40B4-BE49-F238E27FC236}">
                <a16:creationId xmlns:a16="http://schemas.microsoft.com/office/drawing/2014/main" id="{476AA2B3-8ED8-B340-8C0F-68EDE9871B4B}"/>
              </a:ext>
            </a:extLst>
          </p:cNvPr>
          <p:cNvSpPr/>
          <p:nvPr/>
        </p:nvSpPr>
        <p:spPr>
          <a:xfrm>
            <a:off x="10796605" y="4918419"/>
            <a:ext cx="1175298" cy="602673"/>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solidFill>
                  <a:schemeClr val="bg1"/>
                </a:solidFill>
                <a:cs typeface="Calibri"/>
              </a:rPr>
              <a:t>Coding bootcamps</a:t>
            </a:r>
            <a:endParaRPr lang="en-US">
              <a:solidFill>
                <a:schemeClr val="bg1"/>
              </a:solidFill>
            </a:endParaRPr>
          </a:p>
        </p:txBody>
      </p:sp>
      <p:cxnSp>
        <p:nvCxnSpPr>
          <p:cNvPr id="11" name="Straight Connector 10">
            <a:extLst>
              <a:ext uri="{FF2B5EF4-FFF2-40B4-BE49-F238E27FC236}">
                <a16:creationId xmlns:a16="http://schemas.microsoft.com/office/drawing/2014/main" id="{8825013D-B5C2-9B42-A3DF-6DC7C1D4043D}"/>
              </a:ext>
            </a:extLst>
          </p:cNvPr>
          <p:cNvCxnSpPr>
            <a:stCxn id="30" idx="2"/>
            <a:endCxn id="31" idx="0"/>
          </p:cNvCxnSpPr>
          <p:nvPr/>
        </p:nvCxnSpPr>
        <p:spPr>
          <a:xfrm>
            <a:off x="9646388" y="5035853"/>
            <a:ext cx="6173" cy="183903"/>
          </a:xfrm>
          <a:prstGeom prst="line">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5271E442-6C05-1247-A765-0ED2B65350B9}"/>
              </a:ext>
            </a:extLst>
          </p:cNvPr>
          <p:cNvCxnSpPr>
            <a:stCxn id="30" idx="3"/>
            <a:endCxn id="34" idx="1"/>
          </p:cNvCxnSpPr>
          <p:nvPr/>
        </p:nvCxnSpPr>
        <p:spPr>
          <a:xfrm flipV="1">
            <a:off x="10526631" y="4273961"/>
            <a:ext cx="209923" cy="405775"/>
          </a:xfrm>
          <a:prstGeom prst="line">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EAAA8E44-7E72-8A49-81DA-DC43645D1309}"/>
              </a:ext>
            </a:extLst>
          </p:cNvPr>
          <p:cNvCxnSpPr>
            <a:stCxn id="30" idx="3"/>
            <a:endCxn id="35" idx="1"/>
          </p:cNvCxnSpPr>
          <p:nvPr/>
        </p:nvCxnSpPr>
        <p:spPr>
          <a:xfrm>
            <a:off x="10526631" y="4679736"/>
            <a:ext cx="269974" cy="540020"/>
          </a:xfrm>
          <a:prstGeom prst="line">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
        <p:nvSpPr>
          <p:cNvPr id="42" name="Bent Arrow 41">
            <a:extLst>
              <a:ext uri="{FF2B5EF4-FFF2-40B4-BE49-F238E27FC236}">
                <a16:creationId xmlns:a16="http://schemas.microsoft.com/office/drawing/2014/main" id="{8AFD8CA5-0ACE-7842-B3BB-61191CF22AB5}"/>
              </a:ext>
            </a:extLst>
          </p:cNvPr>
          <p:cNvSpPr/>
          <p:nvPr/>
        </p:nvSpPr>
        <p:spPr>
          <a:xfrm rot="5400000">
            <a:off x="9377185" y="3674329"/>
            <a:ext cx="760068" cy="487095"/>
          </a:xfrm>
          <a:prstGeom prst="bentArrow">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Slide Number Placeholder 4"/>
          <p:cNvSpPr>
            <a:spLocks noGrp="1"/>
          </p:cNvSpPr>
          <p:nvPr>
            <p:ph type="sldNum" sz="quarter" idx="10"/>
          </p:nvPr>
        </p:nvSpPr>
        <p:spPr/>
        <p:txBody>
          <a:bodyPr/>
          <a:lstStyle/>
          <a:p>
            <a:fld id="{0F418C06-167A-E646-9EF6-18275B625F6B}" type="slidenum">
              <a:rPr lang="en-US" smtClean="0"/>
              <a:pPr/>
              <a:t>52</a:t>
            </a:fld>
            <a:endParaRPr lang="en-US"/>
          </a:p>
        </p:txBody>
      </p:sp>
    </p:spTree>
    <p:extLst>
      <p:ext uri="{BB962C8B-B14F-4D97-AF65-F5344CB8AC3E}">
        <p14:creationId xmlns:p14="http://schemas.microsoft.com/office/powerpoint/2010/main" val="42466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U-Turn Arrow 72">
            <a:extLst>
              <a:ext uri="{FF2B5EF4-FFF2-40B4-BE49-F238E27FC236}">
                <a16:creationId xmlns:a16="http://schemas.microsoft.com/office/drawing/2014/main" id="{A1490C63-A758-A149-9223-B5086587493D}"/>
              </a:ext>
            </a:extLst>
          </p:cNvPr>
          <p:cNvSpPr/>
          <p:nvPr/>
        </p:nvSpPr>
        <p:spPr>
          <a:xfrm rot="10800000" flipH="1">
            <a:off x="1529010" y="3692548"/>
            <a:ext cx="3577380" cy="702120"/>
          </a:xfrm>
          <a:prstGeom prst="uturnArrow">
            <a:avLst>
              <a:gd name="adj1" fmla="val 25000"/>
              <a:gd name="adj2" fmla="val 25000"/>
              <a:gd name="adj3" fmla="val 22590"/>
              <a:gd name="adj4" fmla="val 52410"/>
              <a:gd name="adj5" fmla="val 10000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Slide Number Placeholder 1">
            <a:extLst>
              <a:ext uri="{FF2B5EF4-FFF2-40B4-BE49-F238E27FC236}">
                <a16:creationId xmlns:a16="http://schemas.microsoft.com/office/drawing/2014/main" id="{D9DD8C49-4E24-4FCF-B069-7333592FFB21}"/>
              </a:ext>
            </a:extLst>
          </p:cNvPr>
          <p:cNvSpPr>
            <a:spLocks noGrp="1"/>
          </p:cNvSpPr>
          <p:nvPr>
            <p:ph type="sldNum" sz="quarter" idx="10"/>
          </p:nvPr>
        </p:nvSpPr>
        <p:spPr>
          <a:prstGeom prst="rect">
            <a:avLst/>
          </a:prstGeom>
        </p:spPr>
        <p:txBody>
          <a:bodyPr/>
          <a:lstStyle/>
          <a:p>
            <a:fld id="{0F418C06-167A-E646-9EF6-18275B625F6B}" type="slidenum">
              <a:rPr lang="en-US" smtClean="0"/>
              <a:pPr/>
              <a:t>53</a:t>
            </a:fld>
            <a:endParaRPr lang="en-US"/>
          </a:p>
        </p:txBody>
      </p:sp>
      <p:sp>
        <p:nvSpPr>
          <p:cNvPr id="3" name="Rectangle: Rounded Corners 2">
            <a:extLst>
              <a:ext uri="{FF2B5EF4-FFF2-40B4-BE49-F238E27FC236}">
                <a16:creationId xmlns:a16="http://schemas.microsoft.com/office/drawing/2014/main" id="{3324E135-3248-4007-8DC4-62344730A634}"/>
              </a:ext>
            </a:extLst>
          </p:cNvPr>
          <p:cNvSpPr/>
          <p:nvPr/>
        </p:nvSpPr>
        <p:spPr>
          <a:xfrm>
            <a:off x="675460" y="2702040"/>
            <a:ext cx="1988127" cy="91440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Local Job Market</a:t>
            </a:r>
            <a:endParaRPr lang="en-US">
              <a:solidFill>
                <a:schemeClr val="bg1"/>
              </a:solidFill>
            </a:endParaRPr>
          </a:p>
        </p:txBody>
      </p:sp>
      <p:sp>
        <p:nvSpPr>
          <p:cNvPr id="4" name="Rectangle: Rounded Corners 3">
            <a:extLst>
              <a:ext uri="{FF2B5EF4-FFF2-40B4-BE49-F238E27FC236}">
                <a16:creationId xmlns:a16="http://schemas.microsoft.com/office/drawing/2014/main" id="{7694244E-36F5-48B4-B4FD-DC5707F151D1}"/>
              </a:ext>
            </a:extLst>
          </p:cNvPr>
          <p:cNvSpPr/>
          <p:nvPr/>
        </p:nvSpPr>
        <p:spPr>
          <a:xfrm>
            <a:off x="4029158" y="2702040"/>
            <a:ext cx="1988127" cy="91440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Current Workforce</a:t>
            </a:r>
            <a:endParaRPr lang="en-US">
              <a:solidFill>
                <a:schemeClr val="bg1"/>
              </a:solidFill>
            </a:endParaRPr>
          </a:p>
        </p:txBody>
      </p:sp>
      <p:sp>
        <p:nvSpPr>
          <p:cNvPr id="7" name="Rectangle: Rounded Corners 6">
            <a:extLst>
              <a:ext uri="{FF2B5EF4-FFF2-40B4-BE49-F238E27FC236}">
                <a16:creationId xmlns:a16="http://schemas.microsoft.com/office/drawing/2014/main" id="{39B41612-34D7-4FA6-8813-794E68C94539}"/>
              </a:ext>
            </a:extLst>
          </p:cNvPr>
          <p:cNvSpPr/>
          <p:nvPr/>
        </p:nvSpPr>
        <p:spPr>
          <a:xfrm>
            <a:off x="7382856" y="2702040"/>
            <a:ext cx="1988127" cy="91440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Educational Opportunities</a:t>
            </a:r>
            <a:endParaRPr lang="en-US">
              <a:solidFill>
                <a:schemeClr val="bg1"/>
              </a:solidFill>
            </a:endParaRPr>
          </a:p>
        </p:txBody>
      </p:sp>
      <p:sp>
        <p:nvSpPr>
          <p:cNvPr id="62" name="Down Arrow 61">
            <a:extLst>
              <a:ext uri="{FF2B5EF4-FFF2-40B4-BE49-F238E27FC236}">
                <a16:creationId xmlns:a16="http://schemas.microsoft.com/office/drawing/2014/main" id="{5DBC5DA5-D6E2-1148-A1DE-9CBF42BB201B}"/>
              </a:ext>
            </a:extLst>
          </p:cNvPr>
          <p:cNvSpPr/>
          <p:nvPr/>
        </p:nvSpPr>
        <p:spPr>
          <a:xfrm rot="16200000">
            <a:off x="3148278" y="2792403"/>
            <a:ext cx="325821" cy="733675"/>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2B8D0580-B81E-D147-B6C7-05B11E7BF5C6}"/>
              </a:ext>
            </a:extLst>
          </p:cNvPr>
          <p:cNvSpPr/>
          <p:nvPr/>
        </p:nvSpPr>
        <p:spPr>
          <a:xfrm rot="16200000">
            <a:off x="6537160" y="2792403"/>
            <a:ext cx="325821" cy="733675"/>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U-Turn Arrow 73">
            <a:extLst>
              <a:ext uri="{FF2B5EF4-FFF2-40B4-BE49-F238E27FC236}">
                <a16:creationId xmlns:a16="http://schemas.microsoft.com/office/drawing/2014/main" id="{ADBCEE41-E22A-6C42-808F-B6655D7423A7}"/>
              </a:ext>
            </a:extLst>
          </p:cNvPr>
          <p:cNvSpPr/>
          <p:nvPr/>
        </p:nvSpPr>
        <p:spPr>
          <a:xfrm rot="10800000" flipH="1">
            <a:off x="1007783" y="3727089"/>
            <a:ext cx="7589085" cy="2194674"/>
          </a:xfrm>
          <a:prstGeom prst="uturnArrow">
            <a:avLst>
              <a:gd name="adj1" fmla="val 8717"/>
              <a:gd name="adj2" fmla="val 10154"/>
              <a:gd name="adj3" fmla="val 9181"/>
              <a:gd name="adj4" fmla="val 53368"/>
              <a:gd name="adj5" fmla="val 10000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Rectangle: Rounded Corners 4">
            <a:extLst>
              <a:ext uri="{FF2B5EF4-FFF2-40B4-BE49-F238E27FC236}">
                <a16:creationId xmlns:a16="http://schemas.microsoft.com/office/drawing/2014/main" id="{A139F4A8-016F-2A43-B306-4A3834DD8948}"/>
              </a:ext>
            </a:extLst>
          </p:cNvPr>
          <p:cNvSpPr/>
          <p:nvPr/>
        </p:nvSpPr>
        <p:spPr>
          <a:xfrm>
            <a:off x="9235684" y="1557641"/>
            <a:ext cx="1321480" cy="693139"/>
          </a:xfrm>
          <a:prstGeom prst="roundRect">
            <a:avLst>
              <a:gd name="adj" fmla="val 17816"/>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Traditional Education</a:t>
            </a:r>
            <a:endParaRPr lang="en-US">
              <a:solidFill>
                <a:schemeClr val="bg1"/>
              </a:solidFill>
            </a:endParaRPr>
          </a:p>
        </p:txBody>
      </p:sp>
      <p:sp>
        <p:nvSpPr>
          <p:cNvPr id="13" name="Rectangle: Rounded Corners 5">
            <a:extLst>
              <a:ext uri="{FF2B5EF4-FFF2-40B4-BE49-F238E27FC236}">
                <a16:creationId xmlns:a16="http://schemas.microsoft.com/office/drawing/2014/main" id="{BE41225D-1E1B-BA46-A47B-E10B3961500A}"/>
              </a:ext>
            </a:extLst>
          </p:cNvPr>
          <p:cNvSpPr/>
          <p:nvPr/>
        </p:nvSpPr>
        <p:spPr>
          <a:xfrm>
            <a:off x="15600710" y="5219631"/>
            <a:ext cx="1988127" cy="914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spcBef>
                <a:spcPct val="0"/>
              </a:spcBef>
            </a:pPr>
            <a:r>
              <a:rPr lang="en-US">
                <a:cs typeface="Calibri"/>
              </a:rPr>
              <a:t>Non-Traditional Education</a:t>
            </a:r>
          </a:p>
        </p:txBody>
      </p:sp>
      <p:sp>
        <p:nvSpPr>
          <p:cNvPr id="14" name="Rectangle: Rounded Corners 8">
            <a:extLst>
              <a:ext uri="{FF2B5EF4-FFF2-40B4-BE49-F238E27FC236}">
                <a16:creationId xmlns:a16="http://schemas.microsoft.com/office/drawing/2014/main" id="{3B078891-DCFE-9E4C-8F78-0F13C1DD6367}"/>
              </a:ext>
            </a:extLst>
          </p:cNvPr>
          <p:cNvSpPr/>
          <p:nvPr/>
        </p:nvSpPr>
        <p:spPr>
          <a:xfrm>
            <a:off x="9105142" y="997877"/>
            <a:ext cx="1582564" cy="41983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solidFill>
                  <a:schemeClr val="bg1"/>
                </a:solidFill>
                <a:cs typeface="Calibri"/>
              </a:rPr>
              <a:t>Apprenticeships</a:t>
            </a:r>
            <a:endParaRPr lang="en-US" sz="1600">
              <a:solidFill>
                <a:schemeClr val="bg1"/>
              </a:solidFill>
            </a:endParaRPr>
          </a:p>
        </p:txBody>
      </p:sp>
      <p:sp>
        <p:nvSpPr>
          <p:cNvPr id="15" name="Rectangle: Rounded Corners 9">
            <a:extLst>
              <a:ext uri="{FF2B5EF4-FFF2-40B4-BE49-F238E27FC236}">
                <a16:creationId xmlns:a16="http://schemas.microsoft.com/office/drawing/2014/main" id="{8B675B17-2592-674B-8C77-FA5BDD1044BC}"/>
              </a:ext>
            </a:extLst>
          </p:cNvPr>
          <p:cNvSpPr/>
          <p:nvPr/>
        </p:nvSpPr>
        <p:spPr>
          <a:xfrm>
            <a:off x="10805031" y="1601663"/>
            <a:ext cx="1153748" cy="602673"/>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solidFill>
                  <a:schemeClr val="bg1"/>
                </a:solidFill>
                <a:cs typeface="Calibri"/>
              </a:rPr>
              <a:t>Associate's degrees</a:t>
            </a:r>
            <a:endParaRPr lang="en-US">
              <a:solidFill>
                <a:schemeClr val="bg1"/>
              </a:solidFill>
            </a:endParaRPr>
          </a:p>
        </p:txBody>
      </p:sp>
      <p:sp>
        <p:nvSpPr>
          <p:cNvPr id="16" name="Rectangle: Rounded Corners 11">
            <a:extLst>
              <a:ext uri="{FF2B5EF4-FFF2-40B4-BE49-F238E27FC236}">
                <a16:creationId xmlns:a16="http://schemas.microsoft.com/office/drawing/2014/main" id="{766015F8-EFF6-0745-8D61-608C486D0EBD}"/>
              </a:ext>
            </a:extLst>
          </p:cNvPr>
          <p:cNvSpPr/>
          <p:nvPr/>
        </p:nvSpPr>
        <p:spPr>
          <a:xfrm>
            <a:off x="15911668" y="6576079"/>
            <a:ext cx="1364673" cy="406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cs typeface="Calibri"/>
              </a:rPr>
              <a:t>Certifications</a:t>
            </a:r>
            <a:endParaRPr lang="en-US"/>
          </a:p>
        </p:txBody>
      </p:sp>
      <p:sp>
        <p:nvSpPr>
          <p:cNvPr id="17" name="Rectangle: Rounded Corners 12">
            <a:extLst>
              <a:ext uri="{FF2B5EF4-FFF2-40B4-BE49-F238E27FC236}">
                <a16:creationId xmlns:a16="http://schemas.microsoft.com/office/drawing/2014/main" id="{E7E5CA18-8F3E-CA4B-A525-0F51C309A466}"/>
              </a:ext>
            </a:extLst>
          </p:cNvPr>
          <p:cNvSpPr/>
          <p:nvPr/>
        </p:nvSpPr>
        <p:spPr>
          <a:xfrm>
            <a:off x="17907385" y="6076977"/>
            <a:ext cx="1295401" cy="7874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cs typeface="Calibri"/>
              </a:rPr>
              <a:t>Massively open online courses</a:t>
            </a:r>
            <a:endParaRPr lang="en-US"/>
          </a:p>
        </p:txBody>
      </p:sp>
      <p:sp>
        <p:nvSpPr>
          <p:cNvPr id="18" name="Rectangle: Rounded Corners 13">
            <a:extLst>
              <a:ext uri="{FF2B5EF4-FFF2-40B4-BE49-F238E27FC236}">
                <a16:creationId xmlns:a16="http://schemas.microsoft.com/office/drawing/2014/main" id="{A2121B5A-BD49-2F49-BCB3-808C056F40C9}"/>
              </a:ext>
            </a:extLst>
          </p:cNvPr>
          <p:cNvSpPr/>
          <p:nvPr/>
        </p:nvSpPr>
        <p:spPr>
          <a:xfrm>
            <a:off x="14238345" y="6223942"/>
            <a:ext cx="1168402" cy="60267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cs typeface="Calibri"/>
              </a:rPr>
              <a:t>Coding bootcamps</a:t>
            </a:r>
            <a:endParaRPr lang="en-US"/>
          </a:p>
        </p:txBody>
      </p:sp>
      <p:sp>
        <p:nvSpPr>
          <p:cNvPr id="19" name="Rectangle: Rounded Corners 14">
            <a:extLst>
              <a:ext uri="{FF2B5EF4-FFF2-40B4-BE49-F238E27FC236}">
                <a16:creationId xmlns:a16="http://schemas.microsoft.com/office/drawing/2014/main" id="{FDE7BA72-E2D6-134A-A5F8-C7EAFEFAAC7C}"/>
              </a:ext>
            </a:extLst>
          </p:cNvPr>
          <p:cNvSpPr/>
          <p:nvPr/>
        </p:nvSpPr>
        <p:spPr>
          <a:xfrm>
            <a:off x="7761689" y="1602873"/>
            <a:ext cx="1226128" cy="602673"/>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solidFill>
                  <a:schemeClr val="bg1"/>
                </a:solidFill>
                <a:cs typeface="Calibri"/>
              </a:rPr>
              <a:t>Certificate programs</a:t>
            </a:r>
            <a:endParaRPr lang="en-US">
              <a:solidFill>
                <a:schemeClr val="bg1"/>
              </a:solidFill>
            </a:endParaRPr>
          </a:p>
        </p:txBody>
      </p:sp>
      <p:cxnSp>
        <p:nvCxnSpPr>
          <p:cNvPr id="20" name="Straight Connector 19">
            <a:extLst>
              <a:ext uri="{FF2B5EF4-FFF2-40B4-BE49-F238E27FC236}">
                <a16:creationId xmlns:a16="http://schemas.microsoft.com/office/drawing/2014/main" id="{C8EDB24B-FD57-6C4E-B3E1-3D9A7CC6A1EE}"/>
              </a:ext>
            </a:extLst>
          </p:cNvPr>
          <p:cNvCxnSpPr>
            <a:cxnSpLocks/>
            <a:stCxn id="12" idx="3"/>
            <a:endCxn id="15" idx="1"/>
          </p:cNvCxnSpPr>
          <p:nvPr/>
        </p:nvCxnSpPr>
        <p:spPr>
          <a:xfrm flipV="1">
            <a:off x="10557164" y="1903000"/>
            <a:ext cx="247867" cy="1211"/>
          </a:xfrm>
          <a:prstGeom prst="line">
            <a:avLst/>
          </a:prstGeom>
          <a:ln>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9F9D16D-6E84-D849-8BA0-88F3B6EE0E06}"/>
              </a:ext>
            </a:extLst>
          </p:cNvPr>
          <p:cNvCxnSpPr>
            <a:cxnSpLocks/>
            <a:stCxn id="12" idx="0"/>
            <a:endCxn id="14" idx="2"/>
          </p:cNvCxnSpPr>
          <p:nvPr/>
        </p:nvCxnSpPr>
        <p:spPr>
          <a:xfrm flipV="1">
            <a:off x="9896424" y="1417707"/>
            <a:ext cx="0" cy="139934"/>
          </a:xfrm>
          <a:prstGeom prst="line">
            <a:avLst/>
          </a:prstGeom>
          <a:ln>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B7D90FB-0DC9-B145-96A5-A0CB33F6902F}"/>
              </a:ext>
            </a:extLst>
          </p:cNvPr>
          <p:cNvCxnSpPr>
            <a:cxnSpLocks/>
            <a:stCxn id="12" idx="1"/>
            <a:endCxn id="19" idx="3"/>
          </p:cNvCxnSpPr>
          <p:nvPr/>
        </p:nvCxnSpPr>
        <p:spPr>
          <a:xfrm flipH="1" flipV="1">
            <a:off x="8987817" y="1904210"/>
            <a:ext cx="247867" cy="1"/>
          </a:xfrm>
          <a:prstGeom prst="line">
            <a:avLst/>
          </a:prstGeom>
          <a:ln>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397B37A-6F93-1F43-847E-25AA265B8EB6}"/>
              </a:ext>
            </a:extLst>
          </p:cNvPr>
          <p:cNvCxnSpPr>
            <a:cxnSpLocks/>
            <a:stCxn id="13" idx="2"/>
          </p:cNvCxnSpPr>
          <p:nvPr/>
        </p:nvCxnSpPr>
        <p:spPr>
          <a:xfrm flipH="1">
            <a:off x="32194715" y="11466088"/>
            <a:ext cx="769" cy="3157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FEF9FA-A27B-1441-BB2F-9E5B29475AFA}"/>
              </a:ext>
            </a:extLst>
          </p:cNvPr>
          <p:cNvCxnSpPr>
            <a:stCxn id="13" idx="3"/>
            <a:endCxn id="17" idx="1"/>
          </p:cNvCxnSpPr>
          <p:nvPr/>
        </p:nvCxnSpPr>
        <p:spPr>
          <a:xfrm>
            <a:off x="17588837" y="5676831"/>
            <a:ext cx="318548" cy="793847"/>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EAEC646-7D1A-BB48-A6E4-AA93696ADAC7}"/>
              </a:ext>
            </a:extLst>
          </p:cNvPr>
          <p:cNvCxnSpPr>
            <a:stCxn id="13" idx="1"/>
            <a:endCxn id="18" idx="3"/>
          </p:cNvCxnSpPr>
          <p:nvPr/>
        </p:nvCxnSpPr>
        <p:spPr>
          <a:xfrm flipH="1">
            <a:off x="15406747" y="5676831"/>
            <a:ext cx="193963" cy="848448"/>
          </a:xfrm>
          <a:prstGeom prst="line">
            <a:avLst/>
          </a:prstGeom>
        </p:spPr>
        <p:style>
          <a:lnRef idx="2">
            <a:schemeClr val="accent1"/>
          </a:lnRef>
          <a:fillRef idx="0">
            <a:schemeClr val="accent1"/>
          </a:fillRef>
          <a:effectRef idx="1">
            <a:schemeClr val="accent1"/>
          </a:effectRef>
          <a:fontRef idx="minor">
            <a:schemeClr val="tx1"/>
          </a:fontRef>
        </p:style>
      </p:cxnSp>
      <p:sp>
        <p:nvSpPr>
          <p:cNvPr id="33" name="Bent Arrow 32">
            <a:extLst>
              <a:ext uri="{FF2B5EF4-FFF2-40B4-BE49-F238E27FC236}">
                <a16:creationId xmlns:a16="http://schemas.microsoft.com/office/drawing/2014/main" id="{0C9A0C73-D5AA-5046-A16F-56BFA5F74E92}"/>
              </a:ext>
            </a:extLst>
          </p:cNvPr>
          <p:cNvSpPr/>
          <p:nvPr/>
        </p:nvSpPr>
        <p:spPr>
          <a:xfrm rot="16200000" flipV="1">
            <a:off x="9401894" y="2496109"/>
            <a:ext cx="760068" cy="487095"/>
          </a:xfrm>
          <a:prstGeom prst="bent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Rectangle: Rounded Corners 5">
            <a:extLst>
              <a:ext uri="{FF2B5EF4-FFF2-40B4-BE49-F238E27FC236}">
                <a16:creationId xmlns:a16="http://schemas.microsoft.com/office/drawing/2014/main" id="{169D5938-642E-5C4F-8293-8015A311227F}"/>
              </a:ext>
            </a:extLst>
          </p:cNvPr>
          <p:cNvSpPr/>
          <p:nvPr/>
        </p:nvSpPr>
        <p:spPr>
          <a:xfrm>
            <a:off x="8766144" y="4014309"/>
            <a:ext cx="1760487" cy="712235"/>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spcBef>
                <a:spcPct val="0"/>
              </a:spcBef>
            </a:pPr>
            <a:r>
              <a:rPr lang="en-US">
                <a:solidFill>
                  <a:schemeClr val="bg1"/>
                </a:solidFill>
                <a:cs typeface="Calibri"/>
              </a:rPr>
              <a:t>Non-Traditional Education</a:t>
            </a:r>
          </a:p>
        </p:txBody>
      </p:sp>
      <p:sp>
        <p:nvSpPr>
          <p:cNvPr id="42" name="Bent Arrow 41">
            <a:extLst>
              <a:ext uri="{FF2B5EF4-FFF2-40B4-BE49-F238E27FC236}">
                <a16:creationId xmlns:a16="http://schemas.microsoft.com/office/drawing/2014/main" id="{8AFD8CA5-0ACE-7842-B3BB-61191CF22AB5}"/>
              </a:ext>
            </a:extLst>
          </p:cNvPr>
          <p:cNvSpPr/>
          <p:nvPr/>
        </p:nvSpPr>
        <p:spPr>
          <a:xfrm rot="5400000">
            <a:off x="9377185" y="3365020"/>
            <a:ext cx="760068" cy="487095"/>
          </a:xfrm>
          <a:prstGeom prst="bent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TextBox 35">
            <a:extLst>
              <a:ext uri="{FF2B5EF4-FFF2-40B4-BE49-F238E27FC236}">
                <a16:creationId xmlns:a16="http://schemas.microsoft.com/office/drawing/2014/main" id="{9DA2D35F-1B2C-0A4B-9398-04F4D748AEF2}"/>
              </a:ext>
            </a:extLst>
          </p:cNvPr>
          <p:cNvSpPr txBox="1"/>
          <p:nvPr/>
        </p:nvSpPr>
        <p:spPr>
          <a:xfrm>
            <a:off x="2308074" y="5929748"/>
            <a:ext cx="4835784" cy="646331"/>
          </a:xfrm>
          <a:prstGeom prst="rect">
            <a:avLst/>
          </a:prstGeom>
          <a:noFill/>
        </p:spPr>
        <p:txBody>
          <a:bodyPr wrap="square" rtlCol="0">
            <a:spAutoFit/>
          </a:bodyPr>
          <a:lstStyle/>
          <a:p>
            <a:pPr algn="ctr"/>
            <a:r>
              <a:rPr lang="en-US"/>
              <a:t>Do local educational opportunities prepare workers for in-demand local jobs?</a:t>
            </a:r>
          </a:p>
        </p:txBody>
      </p:sp>
      <p:sp>
        <p:nvSpPr>
          <p:cNvPr id="38" name="TextBox 37">
            <a:extLst>
              <a:ext uri="{FF2B5EF4-FFF2-40B4-BE49-F238E27FC236}">
                <a16:creationId xmlns:a16="http://schemas.microsoft.com/office/drawing/2014/main" id="{A68D97C4-61A9-4D4B-88F0-FA9E05FB7472}"/>
              </a:ext>
            </a:extLst>
          </p:cNvPr>
          <p:cNvSpPr txBox="1"/>
          <p:nvPr/>
        </p:nvSpPr>
        <p:spPr>
          <a:xfrm>
            <a:off x="1644843" y="4421367"/>
            <a:ext cx="2940776" cy="923330"/>
          </a:xfrm>
          <a:prstGeom prst="rect">
            <a:avLst/>
          </a:prstGeom>
          <a:noFill/>
        </p:spPr>
        <p:txBody>
          <a:bodyPr wrap="square" rtlCol="0">
            <a:spAutoFit/>
          </a:bodyPr>
          <a:lstStyle/>
          <a:p>
            <a:pPr algn="ctr"/>
            <a:r>
              <a:rPr lang="en-US"/>
              <a:t>Do the skills required by the job market match the skills of the local workforce?</a:t>
            </a:r>
          </a:p>
        </p:txBody>
      </p:sp>
    </p:spTree>
    <p:extLst>
      <p:ext uri="{BB962C8B-B14F-4D97-AF65-F5344CB8AC3E}">
        <p14:creationId xmlns:p14="http://schemas.microsoft.com/office/powerpoint/2010/main" val="14694425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descr="A close up of a map&#10;&#10;Description generated with high confidence">
            <a:extLst>
              <a:ext uri="{FF2B5EF4-FFF2-40B4-BE49-F238E27FC236}">
                <a16:creationId xmlns:a16="http://schemas.microsoft.com/office/drawing/2014/main" id="{433F6DDD-72F2-9449-A7FF-830752EF6963}"/>
              </a:ext>
            </a:extLst>
          </p:cNvPr>
          <p:cNvPicPr>
            <a:picLocks noChangeAspect="1"/>
          </p:cNvPicPr>
          <p:nvPr/>
        </p:nvPicPr>
        <p:blipFill rotWithShape="1">
          <a:blip r:embed="rId3"/>
          <a:srcRect l="4896" t="12331" r="4038" b="13908"/>
          <a:stretch/>
        </p:blipFill>
        <p:spPr>
          <a:xfrm>
            <a:off x="1262974" y="2600609"/>
            <a:ext cx="6486259" cy="2965391"/>
          </a:xfrm>
          <a:prstGeom prst="rect">
            <a:avLst/>
          </a:prstGeom>
        </p:spPr>
      </p:pic>
      <p:sp>
        <p:nvSpPr>
          <p:cNvPr id="4" name="Slide Number Placeholder 3">
            <a:extLst>
              <a:ext uri="{FF2B5EF4-FFF2-40B4-BE49-F238E27FC236}">
                <a16:creationId xmlns:a16="http://schemas.microsoft.com/office/drawing/2014/main" id="{A5DF2FFB-F177-9E47-8BAD-7B45B14D6B16}"/>
              </a:ext>
            </a:extLst>
          </p:cNvPr>
          <p:cNvSpPr>
            <a:spLocks noGrp="1"/>
          </p:cNvSpPr>
          <p:nvPr>
            <p:ph type="sldNum" sz="quarter" idx="10"/>
          </p:nvPr>
        </p:nvSpPr>
        <p:spPr/>
        <p:txBody>
          <a:bodyPr/>
          <a:lstStyle/>
          <a:p>
            <a:fld id="{0F418C06-167A-E646-9EF6-18275B625F6B}" type="slidenum">
              <a:rPr lang="en-US" smtClean="0"/>
              <a:pPr/>
              <a:t>54</a:t>
            </a:fld>
            <a:endParaRPr lang="en-US"/>
          </a:p>
        </p:txBody>
      </p:sp>
      <p:sp>
        <p:nvSpPr>
          <p:cNvPr id="2" name="Title 1">
            <a:extLst>
              <a:ext uri="{FF2B5EF4-FFF2-40B4-BE49-F238E27FC236}">
                <a16:creationId xmlns:a16="http://schemas.microsoft.com/office/drawing/2014/main" id="{97949FC1-4B15-5B4F-84F5-7664AF7D37C8}"/>
              </a:ext>
            </a:extLst>
          </p:cNvPr>
          <p:cNvSpPr>
            <a:spLocks noGrp="1"/>
          </p:cNvSpPr>
          <p:nvPr>
            <p:ph type="title"/>
          </p:nvPr>
        </p:nvSpPr>
        <p:spPr/>
        <p:txBody>
          <a:bodyPr anchor="t"/>
          <a:lstStyle/>
          <a:p>
            <a:r>
              <a:rPr lang="en-US" dirty="0">
                <a:latin typeface="ITC Franklin Gothic Std Book"/>
              </a:rPr>
              <a:t>Results and Conclusions</a:t>
            </a:r>
            <a:endParaRPr lang="en-US" dirty="0"/>
          </a:p>
        </p:txBody>
      </p:sp>
      <p:sp>
        <p:nvSpPr>
          <p:cNvPr id="6" name="Content Placeholder 2">
            <a:extLst>
              <a:ext uri="{FF2B5EF4-FFF2-40B4-BE49-F238E27FC236}">
                <a16:creationId xmlns:a16="http://schemas.microsoft.com/office/drawing/2014/main" id="{64414E81-1B6C-044F-94F7-D9BE29423B80}"/>
              </a:ext>
            </a:extLst>
          </p:cNvPr>
          <p:cNvSpPr txBox="1">
            <a:spLocks/>
          </p:cNvSpPr>
          <p:nvPr/>
        </p:nvSpPr>
        <p:spPr>
          <a:xfrm>
            <a:off x="7685897" y="1451700"/>
            <a:ext cx="3884929" cy="3638084"/>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solidFill>
                  <a:schemeClr val="tx2"/>
                </a:solidFill>
                <a:latin typeface="ITC Franklin Gothic Std Book"/>
              </a:rPr>
              <a:t>Conclusions</a:t>
            </a:r>
            <a:r>
              <a:rPr lang="en-US" sz="2400" dirty="0">
                <a:solidFill>
                  <a:schemeClr val="tx2"/>
                </a:solidFill>
                <a:latin typeface="ITC Franklin Gothic Std Book"/>
              </a:rPr>
              <a:t>: The demand for Critical Care Nursing in both MSAs is not being met. </a:t>
            </a:r>
          </a:p>
          <a:p>
            <a:pPr marL="0" indent="0">
              <a:buNone/>
            </a:pPr>
            <a:r>
              <a:rPr lang="en-US" sz="2400" dirty="0">
                <a:solidFill>
                  <a:schemeClr val="tx2"/>
                </a:solidFill>
                <a:latin typeface="ITC Franklin Gothic Std Book"/>
              </a:rPr>
              <a:t>There are differences in the skill demands between the two MSAs. </a:t>
            </a:r>
          </a:p>
          <a:p>
            <a:pPr marL="0" indent="0">
              <a:buNone/>
            </a:pPr>
            <a:r>
              <a:rPr lang="en-US" sz="2400" dirty="0">
                <a:solidFill>
                  <a:schemeClr val="tx2"/>
                </a:solidFill>
                <a:latin typeface="ITC Franklin Gothic Std Book"/>
              </a:rPr>
              <a:t>Both MSAs areas have educational opportunities to become a Registered Nurse.</a:t>
            </a:r>
            <a:endParaRPr lang="en-US" sz="2400" dirty="0">
              <a:solidFill>
                <a:schemeClr val="tx2"/>
              </a:solidFill>
            </a:endParaRPr>
          </a:p>
        </p:txBody>
      </p:sp>
      <p:sp>
        <p:nvSpPr>
          <p:cNvPr id="8" name="Content Placeholder 2">
            <a:extLst>
              <a:ext uri="{FF2B5EF4-FFF2-40B4-BE49-F238E27FC236}">
                <a16:creationId xmlns:a16="http://schemas.microsoft.com/office/drawing/2014/main" id="{288A207D-BBAC-9A4D-92D1-AC846A97701C}"/>
              </a:ext>
            </a:extLst>
          </p:cNvPr>
          <p:cNvSpPr txBox="1">
            <a:spLocks/>
          </p:cNvSpPr>
          <p:nvPr/>
        </p:nvSpPr>
        <p:spPr>
          <a:xfrm>
            <a:off x="1116830" y="1451700"/>
            <a:ext cx="3762819" cy="2297818"/>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solidFill>
                  <a:schemeClr val="tx2"/>
                </a:solidFill>
                <a:latin typeface="ITC Franklin Gothic Std Book"/>
              </a:rPr>
              <a:t>Result</a:t>
            </a:r>
            <a:r>
              <a:rPr lang="en-US" sz="2400" dirty="0">
                <a:solidFill>
                  <a:schemeClr val="tx2"/>
                </a:solidFill>
                <a:latin typeface="ITC Franklin Gothic Std Book"/>
              </a:rPr>
              <a:t>: We have developed a match metric for skill supply and demand that can be used to identify the most in demand skills and the education pathways to attain them. </a:t>
            </a:r>
            <a:endParaRPr lang="en-US" sz="2400" dirty="0">
              <a:solidFill>
                <a:schemeClr val="tx2"/>
              </a:solidFill>
            </a:endParaRPr>
          </a:p>
        </p:txBody>
      </p:sp>
    </p:spTree>
    <p:extLst>
      <p:ext uri="{BB962C8B-B14F-4D97-AF65-F5344CB8AC3E}">
        <p14:creationId xmlns:p14="http://schemas.microsoft.com/office/powerpoint/2010/main" val="4188874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A732DB-CE3C-4CBB-A302-B93040FBDC67}"/>
              </a:ext>
            </a:extLst>
          </p:cNvPr>
          <p:cNvSpPr>
            <a:spLocks noGrp="1"/>
          </p:cNvSpPr>
          <p:nvPr>
            <p:ph type="title"/>
          </p:nvPr>
        </p:nvSpPr>
        <p:spPr/>
        <p:txBody>
          <a:bodyPr anchor="t"/>
          <a:lstStyle/>
          <a:p>
            <a:r>
              <a:rPr lang="en-US">
                <a:latin typeface="ITC Franklin Gothic Std Book"/>
              </a:rPr>
              <a:t>Next Steps</a:t>
            </a:r>
            <a:endParaRPr lang="en-US"/>
          </a:p>
        </p:txBody>
      </p:sp>
      <p:sp>
        <p:nvSpPr>
          <p:cNvPr id="4" name="Content Placeholder 3">
            <a:extLst>
              <a:ext uri="{FF2B5EF4-FFF2-40B4-BE49-F238E27FC236}">
                <a16:creationId xmlns:a16="http://schemas.microsoft.com/office/drawing/2014/main" id="{9FB6911B-6C2E-46E3-A35B-B20EAC03761C}"/>
              </a:ext>
            </a:extLst>
          </p:cNvPr>
          <p:cNvSpPr>
            <a:spLocks noGrp="1"/>
          </p:cNvSpPr>
          <p:nvPr>
            <p:ph idx="1"/>
          </p:nvPr>
        </p:nvSpPr>
        <p:spPr>
          <a:xfrm>
            <a:off x="2664689" y="1287401"/>
            <a:ext cx="8594930" cy="3266856"/>
          </a:xfrm>
        </p:spPr>
        <p:txBody>
          <a:bodyPr anchor="t"/>
          <a:lstStyle/>
          <a:p>
            <a:r>
              <a:rPr lang="en-US" sz="2400" dirty="0">
                <a:solidFill>
                  <a:srgbClr val="012F6C"/>
                </a:solidFill>
                <a:latin typeface="ITC Franklin Gothic Std Book"/>
              </a:rPr>
              <a:t>Complete the analysis for entire state of Virginia with additional STW jobs</a:t>
            </a:r>
          </a:p>
          <a:p>
            <a:r>
              <a:rPr lang="en-US" sz="2400" dirty="0">
                <a:solidFill>
                  <a:srgbClr val="012F6C"/>
                </a:solidFill>
                <a:latin typeface="ITC Franklin Gothic Std Book"/>
              </a:rPr>
              <a:t>Link those resumes with match scores of 1 to their education and credential data to identify the education pathways for acquiring those skills </a:t>
            </a:r>
          </a:p>
          <a:p>
            <a:r>
              <a:rPr lang="en-US" sz="2400" dirty="0">
                <a:solidFill>
                  <a:srgbClr val="012F6C"/>
                </a:solidFill>
                <a:latin typeface="ITC Franklin Gothic Std Book"/>
              </a:rPr>
              <a:t>Find a repeatable method for identifying the non-degree credential* pathways to a STW job</a:t>
            </a:r>
          </a:p>
          <a:p>
            <a:r>
              <a:rPr lang="en-US" sz="2400" dirty="0">
                <a:solidFill>
                  <a:srgbClr val="012F6C"/>
                </a:solidFill>
                <a:latin typeface="ITC Franklin Gothic Std Book"/>
              </a:rPr>
              <a:t>Explore ways to calculate the rate of decline of a skill demand</a:t>
            </a:r>
          </a:p>
        </p:txBody>
      </p:sp>
      <p:sp>
        <p:nvSpPr>
          <p:cNvPr id="2" name="Slide Number Placeholder 1">
            <a:extLst>
              <a:ext uri="{FF2B5EF4-FFF2-40B4-BE49-F238E27FC236}">
                <a16:creationId xmlns:a16="http://schemas.microsoft.com/office/drawing/2014/main" id="{3CE83B8C-DA18-4E9E-B8FD-871DB4ED6016}"/>
              </a:ext>
            </a:extLst>
          </p:cNvPr>
          <p:cNvSpPr>
            <a:spLocks noGrp="1"/>
          </p:cNvSpPr>
          <p:nvPr>
            <p:ph type="sldNum" sz="quarter" idx="4"/>
          </p:nvPr>
        </p:nvSpPr>
        <p:spPr/>
        <p:txBody>
          <a:bodyPr/>
          <a:lstStyle/>
          <a:p>
            <a:fld id="{0F418C06-167A-E646-9EF6-18275B625F6B}" type="slidenum">
              <a:rPr lang="en-US" smtClean="0"/>
              <a:pPr/>
              <a:t>55</a:t>
            </a:fld>
            <a:endParaRPr lang="en-US"/>
          </a:p>
        </p:txBody>
      </p:sp>
      <p:pic>
        <p:nvPicPr>
          <p:cNvPr id="6" name="Graphic 5" descr="Shoe footprints">
            <a:extLst>
              <a:ext uri="{FF2B5EF4-FFF2-40B4-BE49-F238E27FC236}">
                <a16:creationId xmlns:a16="http://schemas.microsoft.com/office/drawing/2014/main" id="{80C094CE-7087-4ED2-931E-A641A7EF84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79795" y="3992372"/>
            <a:ext cx="1371600" cy="1371600"/>
          </a:xfrm>
          <a:prstGeom prst="rect">
            <a:avLst/>
          </a:prstGeom>
        </p:spPr>
      </p:pic>
      <p:pic>
        <p:nvPicPr>
          <p:cNvPr id="7" name="Graphic 6" descr="Shoe footprints">
            <a:extLst>
              <a:ext uri="{FF2B5EF4-FFF2-40B4-BE49-F238E27FC236}">
                <a16:creationId xmlns:a16="http://schemas.microsoft.com/office/drawing/2014/main" id="{1D41BCB6-6F39-4B94-A102-A0F3DCDEAE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79795" y="945396"/>
            <a:ext cx="1371600" cy="1371600"/>
          </a:xfrm>
          <a:prstGeom prst="rect">
            <a:avLst/>
          </a:prstGeom>
        </p:spPr>
      </p:pic>
      <p:pic>
        <p:nvPicPr>
          <p:cNvPr id="8" name="Graphic 7" descr="Shoe footprints">
            <a:extLst>
              <a:ext uri="{FF2B5EF4-FFF2-40B4-BE49-F238E27FC236}">
                <a16:creationId xmlns:a16="http://schemas.microsoft.com/office/drawing/2014/main" id="{7FAA699D-D1C6-44AB-BE11-EDBA885AA0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79795" y="2505210"/>
            <a:ext cx="1371600" cy="1371600"/>
          </a:xfrm>
          <a:prstGeom prst="rect">
            <a:avLst/>
          </a:prstGeom>
        </p:spPr>
      </p:pic>
      <p:sp>
        <p:nvSpPr>
          <p:cNvPr id="5" name="Rectangle 4">
            <a:extLst>
              <a:ext uri="{FF2B5EF4-FFF2-40B4-BE49-F238E27FC236}">
                <a16:creationId xmlns:a16="http://schemas.microsoft.com/office/drawing/2014/main" id="{D3B30EEF-F4C8-F742-9DE4-88B5817B54FD}"/>
              </a:ext>
            </a:extLst>
          </p:cNvPr>
          <p:cNvSpPr/>
          <p:nvPr/>
        </p:nvSpPr>
        <p:spPr>
          <a:xfrm>
            <a:off x="2975896" y="4948474"/>
            <a:ext cx="8283723" cy="830997"/>
          </a:xfrm>
          <a:prstGeom prst="rect">
            <a:avLst/>
          </a:prstGeom>
        </p:spPr>
        <p:txBody>
          <a:bodyPr wrap="square">
            <a:spAutoFit/>
          </a:bodyPr>
          <a:lstStyle/>
          <a:p>
            <a:r>
              <a:rPr lang="en-US" sz="1600" dirty="0">
                <a:solidFill>
                  <a:srgbClr val="012F6C"/>
                </a:solidFill>
                <a:latin typeface="Franklin Gothic Book" panose="020B0503020102020204" pitchFamily="34" charset="0"/>
                <a:ea typeface="Calibri" panose="020F0502020204030204" pitchFamily="34" charset="0"/>
                <a:cs typeface="Times New Roman" panose="02020603050405020304" pitchFamily="18" charset="0"/>
              </a:rPr>
              <a:t>*A non-degree credential includes work experience programs (i.e., apprenticeships), licenses &amp; certifications, and certificates (i.e., nanodegrees, microcredentials, etc.) that do not result in a college (bachelor's, master's or doctoral) or professional degree. </a:t>
            </a:r>
            <a:endParaRPr lang="en-US" sz="1600" dirty="0">
              <a:solidFill>
                <a:srgbClr val="012F6C"/>
              </a:solidFill>
              <a:latin typeface="Franklin Gothic Book" panose="020B0503020102020204" pitchFamily="34" charset="0"/>
            </a:endParaRPr>
          </a:p>
        </p:txBody>
      </p:sp>
    </p:spTree>
    <p:extLst>
      <p:ext uri="{BB962C8B-B14F-4D97-AF65-F5344CB8AC3E}">
        <p14:creationId xmlns:p14="http://schemas.microsoft.com/office/powerpoint/2010/main" val="12480070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F07CDF-9A53-4AAA-B873-10AD8E3AF08B}"/>
              </a:ext>
            </a:extLst>
          </p:cNvPr>
          <p:cNvSpPr>
            <a:spLocks noGrp="1"/>
          </p:cNvSpPr>
          <p:nvPr>
            <p:ph type="sldNum" sz="quarter" idx="10"/>
          </p:nvPr>
        </p:nvSpPr>
        <p:spPr/>
        <p:txBody>
          <a:bodyPr/>
          <a:lstStyle/>
          <a:p>
            <a:fld id="{0F418C06-167A-E646-9EF6-18275B625F6B}" type="slidenum">
              <a:rPr lang="en-US" smtClean="0"/>
              <a:pPr/>
              <a:t>56</a:t>
            </a:fld>
            <a:endParaRPr lang="en-US"/>
          </a:p>
        </p:txBody>
      </p:sp>
      <p:sp>
        <p:nvSpPr>
          <p:cNvPr id="2" name="Title 1">
            <a:extLst>
              <a:ext uri="{FF2B5EF4-FFF2-40B4-BE49-F238E27FC236}">
                <a16:creationId xmlns:a16="http://schemas.microsoft.com/office/drawing/2014/main" id="{949F2D64-2A53-4B2F-A2C2-528584D34470}"/>
              </a:ext>
            </a:extLst>
          </p:cNvPr>
          <p:cNvSpPr>
            <a:spLocks noGrp="1"/>
          </p:cNvSpPr>
          <p:nvPr>
            <p:ph type="title"/>
          </p:nvPr>
        </p:nvSpPr>
        <p:spPr/>
        <p:txBody>
          <a:bodyPr anchor="t"/>
          <a:lstStyle/>
          <a:p>
            <a:r>
              <a:rPr lang="en-US" dirty="0">
                <a:latin typeface="ITC Franklin Gothic Std Book"/>
              </a:rPr>
              <a:t>Next Steps: Features of the Job Ad Dataset</a:t>
            </a:r>
            <a:endParaRPr lang="en-US" dirty="0"/>
          </a:p>
        </p:txBody>
      </p:sp>
      <p:sp>
        <p:nvSpPr>
          <p:cNvPr id="3" name="Content Placeholder 2">
            <a:extLst>
              <a:ext uri="{FF2B5EF4-FFF2-40B4-BE49-F238E27FC236}">
                <a16:creationId xmlns:a16="http://schemas.microsoft.com/office/drawing/2014/main" id="{618110BD-58A8-4871-9604-BD2C9BAFB36A}"/>
              </a:ext>
            </a:extLst>
          </p:cNvPr>
          <p:cNvSpPr>
            <a:spLocks noGrp="1"/>
          </p:cNvSpPr>
          <p:nvPr>
            <p:ph idx="4294967295"/>
          </p:nvPr>
        </p:nvSpPr>
        <p:spPr>
          <a:xfrm>
            <a:off x="1835623" y="1272745"/>
            <a:ext cx="5773738" cy="4422775"/>
          </a:xfrm>
          <a:prstGeom prst="rect">
            <a:avLst/>
          </a:prstGeom>
        </p:spPr>
        <p:txBody>
          <a:bodyPr anchor="t"/>
          <a:lstStyle/>
          <a:p>
            <a:pPr marL="0" indent="0">
              <a:buNone/>
            </a:pPr>
            <a:r>
              <a:rPr lang="en-US" dirty="0">
                <a:latin typeface="ITC Franklin Gothic Std Book"/>
              </a:rPr>
              <a:t>Desired Credentials</a:t>
            </a:r>
          </a:p>
          <a:p>
            <a:pPr lvl="1"/>
            <a:r>
              <a:rPr lang="en-US" dirty="0">
                <a:latin typeface="ITC Franklin Gothic Std Book"/>
              </a:rPr>
              <a:t>Degree, Min &amp; Max</a:t>
            </a:r>
          </a:p>
          <a:p>
            <a:pPr lvl="1"/>
            <a:r>
              <a:rPr lang="en-US" dirty="0">
                <a:latin typeface="ITC Franklin Gothic Std Book"/>
              </a:rPr>
              <a:t>Experience, Min &amp; Max</a:t>
            </a:r>
          </a:p>
          <a:p>
            <a:pPr marL="57150" indent="0">
              <a:buNone/>
            </a:pPr>
            <a:r>
              <a:rPr lang="en-US" dirty="0">
                <a:latin typeface="ITC Franklin Gothic Std Book"/>
              </a:rPr>
              <a:t>Desired Skills</a:t>
            </a:r>
            <a:endParaRPr lang="en-US" dirty="0"/>
          </a:p>
          <a:p>
            <a:pPr marL="1028700" lvl="1"/>
            <a:r>
              <a:rPr lang="en-US" dirty="0">
                <a:latin typeface="ITC Franklin Gothic Std Book"/>
              </a:rPr>
              <a:t>BGT skill hierarchy, Clusters &amp; Cluster Families</a:t>
            </a:r>
          </a:p>
          <a:p>
            <a:pPr marL="1028700" lvl="1"/>
            <a:r>
              <a:rPr lang="en-US" dirty="0">
                <a:latin typeface="ITC Franklin Gothic Std Book"/>
              </a:rPr>
              <a:t>Highly Cleaned</a:t>
            </a:r>
          </a:p>
          <a:p>
            <a:pPr marL="1028700" lvl="1"/>
            <a:r>
              <a:rPr lang="en-US" dirty="0">
                <a:latin typeface="ITC Franklin Gothic Std Book"/>
              </a:rPr>
              <a:t>BGT Indicators for Baseline, Specialized, Software skills</a:t>
            </a:r>
          </a:p>
          <a:p>
            <a:pPr marL="0" indent="0">
              <a:buNone/>
            </a:pPr>
            <a:endParaRPr lang="en-US" sz="2800" dirty="0">
              <a:latin typeface="ITC Franklin Gothic Std Book"/>
            </a:endParaRPr>
          </a:p>
          <a:p>
            <a:pPr marL="457200" lvl="1" indent="0">
              <a:buNone/>
            </a:pPr>
            <a:endParaRPr lang="en-US" dirty="0">
              <a:latin typeface="ITC Franklin Gothic Std Book"/>
            </a:endParaRPr>
          </a:p>
          <a:p>
            <a:pPr marL="0" indent="0">
              <a:buNone/>
            </a:pPr>
            <a:endParaRPr lang="en-US" dirty="0">
              <a:latin typeface="ITC Franklin Gothic Std Book"/>
            </a:endParaRPr>
          </a:p>
        </p:txBody>
      </p:sp>
      <p:sp>
        <p:nvSpPr>
          <p:cNvPr id="6" name="Content Placeholder 2">
            <a:extLst>
              <a:ext uri="{FF2B5EF4-FFF2-40B4-BE49-F238E27FC236}">
                <a16:creationId xmlns:a16="http://schemas.microsoft.com/office/drawing/2014/main" id="{9ED38A48-15F9-4F8A-B14C-D0A0C29EE654}"/>
              </a:ext>
            </a:extLst>
          </p:cNvPr>
          <p:cNvSpPr txBox="1">
            <a:spLocks/>
          </p:cNvSpPr>
          <p:nvPr/>
        </p:nvSpPr>
        <p:spPr>
          <a:xfrm>
            <a:off x="8220913" y="1173546"/>
            <a:ext cx="3294355" cy="4422449"/>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ITC Franklin Gothic Std Book" panose="020B0504030503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ITC Franklin Gothic Std Book" panose="020B0504030503020204" pitchFamily="34"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ITC Franklin Gothic Std Book" panose="020B0504030503020204" pitchFamily="34"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ITC Franklin Gothic Std Book"/>
              </a:rPr>
              <a:t>Job Details:</a:t>
            </a:r>
            <a:endParaRPr lang="en-US" dirty="0"/>
          </a:p>
          <a:p>
            <a:pPr lvl="1"/>
            <a:r>
              <a:rPr lang="en-US" dirty="0">
                <a:latin typeface="ITC Franklin Gothic Std Book"/>
              </a:rPr>
              <a:t>MSA</a:t>
            </a:r>
          </a:p>
          <a:p>
            <a:pPr lvl="1"/>
            <a:r>
              <a:rPr lang="en-US" dirty="0">
                <a:latin typeface="ITC Franklin Gothic Std Book"/>
              </a:rPr>
              <a:t>O*NET code</a:t>
            </a:r>
          </a:p>
          <a:p>
            <a:pPr lvl="1"/>
            <a:r>
              <a:rPr lang="en-US" dirty="0">
                <a:latin typeface="ITC Franklin Gothic Std Book"/>
              </a:rPr>
              <a:t>Date posted</a:t>
            </a:r>
          </a:p>
          <a:p>
            <a:pPr lvl="1"/>
            <a:r>
              <a:rPr lang="en-US" dirty="0">
                <a:latin typeface="ITC Franklin Gothic Std Book"/>
              </a:rPr>
              <a:t>Salary</a:t>
            </a:r>
          </a:p>
          <a:p>
            <a:pPr lvl="1"/>
            <a:r>
              <a:rPr lang="en-US" dirty="0">
                <a:latin typeface="ITC Franklin Gothic Std Book"/>
              </a:rPr>
              <a:t>Employer</a:t>
            </a:r>
          </a:p>
          <a:p>
            <a:pPr lvl="1"/>
            <a:r>
              <a:rPr lang="en-US" dirty="0">
                <a:latin typeface="ITC Franklin Gothic Std Book"/>
              </a:rPr>
              <a:t>Career and Job Type</a:t>
            </a:r>
          </a:p>
          <a:p>
            <a:pPr lvl="1"/>
            <a:r>
              <a:rPr lang="en-US" dirty="0">
                <a:latin typeface="ITC Franklin Gothic Std Book"/>
              </a:rPr>
              <a:t>Hours</a:t>
            </a:r>
          </a:p>
          <a:p>
            <a:pPr marL="0" indent="0">
              <a:buNone/>
            </a:pPr>
            <a:endParaRPr lang="en-US" dirty="0">
              <a:latin typeface="ITC Franklin Gothic Std Book"/>
            </a:endParaRPr>
          </a:p>
          <a:p>
            <a:pPr marL="0" indent="0">
              <a:buNone/>
            </a:pPr>
            <a:endParaRPr lang="en-US" dirty="0">
              <a:latin typeface="ITC Franklin Gothic Std Book"/>
            </a:endParaRPr>
          </a:p>
        </p:txBody>
      </p:sp>
      <p:sp>
        <p:nvSpPr>
          <p:cNvPr id="8" name="Content Placeholder 2">
            <a:extLst>
              <a:ext uri="{FF2B5EF4-FFF2-40B4-BE49-F238E27FC236}">
                <a16:creationId xmlns:a16="http://schemas.microsoft.com/office/drawing/2014/main" id="{AD719725-DB61-4A86-ABA1-68BB9FCCFE82}"/>
              </a:ext>
            </a:extLst>
          </p:cNvPr>
          <p:cNvSpPr txBox="1">
            <a:spLocks/>
          </p:cNvSpPr>
          <p:nvPr/>
        </p:nvSpPr>
        <p:spPr>
          <a:xfrm>
            <a:off x="864316" y="3907779"/>
            <a:ext cx="4564354" cy="4422449"/>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ITC Franklin Gothic Std Book" panose="020B0504030503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ITC Franklin Gothic Std Book" panose="020B0504030503020204" pitchFamily="34"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ITC Franklin Gothic Std Book" panose="020B0504030503020204" pitchFamily="34"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a:latin typeface="ITC Franklin Gothic Std Book"/>
            </a:endParaRPr>
          </a:p>
        </p:txBody>
      </p:sp>
      <p:pic>
        <p:nvPicPr>
          <p:cNvPr id="11" name="Graphic 11" descr="Employee badge">
            <a:extLst>
              <a:ext uri="{FF2B5EF4-FFF2-40B4-BE49-F238E27FC236}">
                <a16:creationId xmlns:a16="http://schemas.microsoft.com/office/drawing/2014/main" id="{304F5049-5D81-4C83-AAAD-D6D04BEF23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24213" y="1336870"/>
            <a:ext cx="1556455" cy="1556455"/>
          </a:xfrm>
          <a:prstGeom prst="rect">
            <a:avLst/>
          </a:prstGeom>
        </p:spPr>
      </p:pic>
      <p:pic>
        <p:nvPicPr>
          <p:cNvPr id="13" name="Graphic 13" descr="Books">
            <a:extLst>
              <a:ext uri="{FF2B5EF4-FFF2-40B4-BE49-F238E27FC236}">
                <a16:creationId xmlns:a16="http://schemas.microsoft.com/office/drawing/2014/main" id="{1FDA66F3-92AE-41A1-B3DE-F64D56A609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9371" y="1102184"/>
            <a:ext cx="1549400" cy="1549400"/>
          </a:xfrm>
          <a:prstGeom prst="rect">
            <a:avLst/>
          </a:prstGeom>
        </p:spPr>
      </p:pic>
      <p:pic>
        <p:nvPicPr>
          <p:cNvPr id="15" name="Graphic 15" descr="Artist">
            <a:extLst>
              <a:ext uri="{FF2B5EF4-FFF2-40B4-BE49-F238E27FC236}">
                <a16:creationId xmlns:a16="http://schemas.microsoft.com/office/drawing/2014/main" id="{F34BFADC-69D4-4649-8DF7-2C632E5450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620" y="2717464"/>
            <a:ext cx="1556455" cy="1556455"/>
          </a:xfrm>
          <a:prstGeom prst="rect">
            <a:avLst/>
          </a:prstGeom>
        </p:spPr>
      </p:pic>
    </p:spTree>
    <p:extLst>
      <p:ext uri="{BB962C8B-B14F-4D97-AF65-F5344CB8AC3E}">
        <p14:creationId xmlns:p14="http://schemas.microsoft.com/office/powerpoint/2010/main" val="8957938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F07CDF-9A53-4AAA-B873-10AD8E3AF08B}"/>
              </a:ext>
            </a:extLst>
          </p:cNvPr>
          <p:cNvSpPr>
            <a:spLocks noGrp="1"/>
          </p:cNvSpPr>
          <p:nvPr>
            <p:ph type="sldNum" sz="quarter" idx="10"/>
          </p:nvPr>
        </p:nvSpPr>
        <p:spPr/>
        <p:txBody>
          <a:bodyPr/>
          <a:lstStyle/>
          <a:p>
            <a:fld id="{0F418C06-167A-E646-9EF6-18275B625F6B}" type="slidenum">
              <a:rPr lang="en-US" smtClean="0"/>
              <a:pPr/>
              <a:t>57</a:t>
            </a:fld>
            <a:endParaRPr lang="en-US"/>
          </a:p>
        </p:txBody>
      </p:sp>
      <p:sp>
        <p:nvSpPr>
          <p:cNvPr id="2" name="Title 1">
            <a:extLst>
              <a:ext uri="{FF2B5EF4-FFF2-40B4-BE49-F238E27FC236}">
                <a16:creationId xmlns:a16="http://schemas.microsoft.com/office/drawing/2014/main" id="{949F2D64-2A53-4B2F-A2C2-528584D34470}"/>
              </a:ext>
            </a:extLst>
          </p:cNvPr>
          <p:cNvSpPr>
            <a:spLocks noGrp="1"/>
          </p:cNvSpPr>
          <p:nvPr>
            <p:ph type="title"/>
          </p:nvPr>
        </p:nvSpPr>
        <p:spPr/>
        <p:txBody>
          <a:bodyPr anchor="t"/>
          <a:lstStyle/>
          <a:p>
            <a:r>
              <a:rPr lang="en-US" dirty="0">
                <a:latin typeface="ITC Franklin Gothic Std Book"/>
              </a:rPr>
              <a:t>Next Steps: Features of the Resume Dataset</a:t>
            </a:r>
            <a:endParaRPr lang="en-US" dirty="0"/>
          </a:p>
        </p:txBody>
      </p:sp>
      <p:sp>
        <p:nvSpPr>
          <p:cNvPr id="3" name="Content Placeholder 2">
            <a:extLst>
              <a:ext uri="{FF2B5EF4-FFF2-40B4-BE49-F238E27FC236}">
                <a16:creationId xmlns:a16="http://schemas.microsoft.com/office/drawing/2014/main" id="{618110BD-58A8-4871-9604-BD2C9BAFB36A}"/>
              </a:ext>
            </a:extLst>
          </p:cNvPr>
          <p:cNvSpPr>
            <a:spLocks noGrp="1"/>
          </p:cNvSpPr>
          <p:nvPr>
            <p:ph idx="4294967295"/>
          </p:nvPr>
        </p:nvSpPr>
        <p:spPr>
          <a:xfrm>
            <a:off x="2220334" y="1015002"/>
            <a:ext cx="4564063" cy="4422775"/>
          </a:xfrm>
          <a:prstGeom prst="rect">
            <a:avLst/>
          </a:prstGeom>
        </p:spPr>
        <p:txBody>
          <a:bodyPr anchor="t"/>
          <a:lstStyle/>
          <a:p>
            <a:pPr marL="0" indent="0">
              <a:buNone/>
            </a:pPr>
            <a:r>
              <a:rPr lang="en-US" dirty="0">
                <a:latin typeface="ITC Franklin Gothic Std Book"/>
              </a:rPr>
              <a:t>Education/</a:t>
            </a:r>
          </a:p>
          <a:p>
            <a:pPr marL="0" indent="0">
              <a:buNone/>
            </a:pPr>
            <a:r>
              <a:rPr lang="en-US" dirty="0">
                <a:latin typeface="ITC Franklin Gothic Std Book"/>
              </a:rPr>
              <a:t>Certifications:</a:t>
            </a:r>
            <a:endParaRPr lang="en-US" dirty="0"/>
          </a:p>
          <a:p>
            <a:pPr lvl="1"/>
            <a:r>
              <a:rPr lang="en-US" dirty="0">
                <a:latin typeface="ITC Franklin Gothic Std Book"/>
              </a:rPr>
              <a:t>Institution</a:t>
            </a:r>
          </a:p>
          <a:p>
            <a:pPr lvl="1"/>
            <a:r>
              <a:rPr lang="en-US" dirty="0">
                <a:latin typeface="ITC Franklin Gothic Std Book"/>
              </a:rPr>
              <a:t>Degree Level</a:t>
            </a:r>
          </a:p>
          <a:p>
            <a:pPr lvl="1"/>
            <a:r>
              <a:rPr lang="en-US" dirty="0">
                <a:latin typeface="ITC Franklin Gothic Std Book"/>
              </a:rPr>
              <a:t>Date</a:t>
            </a:r>
          </a:p>
          <a:p>
            <a:pPr lvl="1"/>
            <a:r>
              <a:rPr lang="en-US" dirty="0">
                <a:latin typeface="ITC Franklin Gothic Std Book"/>
              </a:rPr>
              <a:t>Major</a:t>
            </a:r>
          </a:p>
          <a:p>
            <a:pPr marL="0" indent="0">
              <a:buNone/>
            </a:pPr>
            <a:r>
              <a:rPr lang="en-US" dirty="0">
                <a:latin typeface="ITC Franklin Gothic Std Book"/>
              </a:rPr>
              <a:t>Skills:</a:t>
            </a:r>
          </a:p>
          <a:p>
            <a:pPr marL="1028700" lvl="1"/>
            <a:r>
              <a:rPr lang="en-US" dirty="0">
                <a:latin typeface="ITC Franklin Gothic Std Book"/>
              </a:rPr>
              <a:t>Clusters</a:t>
            </a:r>
          </a:p>
          <a:p>
            <a:pPr marL="1028700" lvl="1"/>
            <a:r>
              <a:rPr lang="en-US" dirty="0">
                <a:latin typeface="ITC Franklin Gothic Std Book"/>
              </a:rPr>
              <a:t>Cluster Families</a:t>
            </a:r>
          </a:p>
          <a:p>
            <a:pPr marL="1028700" lvl="1"/>
            <a:r>
              <a:rPr lang="en-US" dirty="0">
                <a:latin typeface="ITC Franklin Gothic Std Book"/>
              </a:rPr>
              <a:t>Highly Cleaned</a:t>
            </a:r>
          </a:p>
          <a:p>
            <a:pPr marL="0" indent="0">
              <a:buNone/>
            </a:pPr>
            <a:endParaRPr lang="en-US" sz="2800" dirty="0">
              <a:latin typeface="ITC Franklin Gothic Std Book"/>
            </a:endParaRPr>
          </a:p>
          <a:p>
            <a:pPr marL="457200" lvl="1" indent="0">
              <a:buNone/>
            </a:pPr>
            <a:endParaRPr lang="en-US" dirty="0">
              <a:latin typeface="ITC Franklin Gothic Std Book"/>
            </a:endParaRPr>
          </a:p>
          <a:p>
            <a:pPr marL="0" indent="0">
              <a:buNone/>
            </a:pPr>
            <a:endParaRPr lang="en-US" dirty="0">
              <a:latin typeface="ITC Franklin Gothic Std Book"/>
            </a:endParaRPr>
          </a:p>
        </p:txBody>
      </p:sp>
      <p:sp>
        <p:nvSpPr>
          <p:cNvPr id="6" name="Content Placeholder 2">
            <a:extLst>
              <a:ext uri="{FF2B5EF4-FFF2-40B4-BE49-F238E27FC236}">
                <a16:creationId xmlns:a16="http://schemas.microsoft.com/office/drawing/2014/main" id="{9ED38A48-15F9-4F8A-B14C-D0A0C29EE654}"/>
              </a:ext>
            </a:extLst>
          </p:cNvPr>
          <p:cNvSpPr txBox="1">
            <a:spLocks/>
          </p:cNvSpPr>
          <p:nvPr/>
        </p:nvSpPr>
        <p:spPr>
          <a:xfrm>
            <a:off x="7614753" y="1015164"/>
            <a:ext cx="3858550" cy="4422449"/>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ITC Franklin Gothic Std Book" panose="020B0504030503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ITC Franklin Gothic Std Book" panose="020B0504030503020204" pitchFamily="34"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ITC Franklin Gothic Std Book" panose="020B0504030503020204" pitchFamily="34"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ITC Franklin Gothic Std Book"/>
              </a:rPr>
              <a:t>Job History:</a:t>
            </a:r>
            <a:endParaRPr lang="en-US" dirty="0"/>
          </a:p>
          <a:p>
            <a:pPr lvl="1"/>
            <a:r>
              <a:rPr lang="en-US" dirty="0">
                <a:latin typeface="ITC Franklin Gothic Std Book"/>
              </a:rPr>
              <a:t>Employer</a:t>
            </a:r>
          </a:p>
          <a:p>
            <a:pPr lvl="1"/>
            <a:r>
              <a:rPr lang="en-US" dirty="0">
                <a:latin typeface="ITC Franklin Gothic Std Book"/>
              </a:rPr>
              <a:t>Dates</a:t>
            </a:r>
          </a:p>
          <a:p>
            <a:pPr lvl="1"/>
            <a:r>
              <a:rPr lang="en-US" dirty="0">
                <a:latin typeface="ITC Franklin Gothic Std Book"/>
              </a:rPr>
              <a:t>Position title</a:t>
            </a:r>
          </a:p>
          <a:p>
            <a:pPr marL="0" indent="0">
              <a:buNone/>
            </a:pPr>
            <a:r>
              <a:rPr lang="en-US" dirty="0">
                <a:latin typeface="ITC Franklin Gothic Std Book"/>
              </a:rPr>
              <a:t>Personal Information:</a:t>
            </a:r>
          </a:p>
          <a:p>
            <a:pPr lvl="1"/>
            <a:r>
              <a:rPr lang="en-US" dirty="0">
                <a:latin typeface="ITC Franklin Gothic Std Book"/>
              </a:rPr>
              <a:t>Number of degrees</a:t>
            </a:r>
          </a:p>
          <a:p>
            <a:pPr lvl="1"/>
            <a:r>
              <a:rPr lang="en-US" dirty="0">
                <a:latin typeface="ITC Franklin Gothic Std Book"/>
              </a:rPr>
              <a:t>Candidate Location: city, state, county, zip-code, MSA </a:t>
            </a:r>
          </a:p>
          <a:p>
            <a:pPr marL="0" indent="0">
              <a:buNone/>
            </a:pPr>
            <a:endParaRPr lang="en-US" dirty="0">
              <a:latin typeface="ITC Franklin Gothic Std Book"/>
            </a:endParaRPr>
          </a:p>
        </p:txBody>
      </p:sp>
      <p:sp>
        <p:nvSpPr>
          <p:cNvPr id="8" name="Content Placeholder 2">
            <a:extLst>
              <a:ext uri="{FF2B5EF4-FFF2-40B4-BE49-F238E27FC236}">
                <a16:creationId xmlns:a16="http://schemas.microsoft.com/office/drawing/2014/main" id="{AD719725-DB61-4A86-ABA1-68BB9FCCFE82}"/>
              </a:ext>
            </a:extLst>
          </p:cNvPr>
          <p:cNvSpPr txBox="1">
            <a:spLocks/>
          </p:cNvSpPr>
          <p:nvPr/>
        </p:nvSpPr>
        <p:spPr>
          <a:xfrm>
            <a:off x="864316" y="3907779"/>
            <a:ext cx="4564354" cy="4422449"/>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ITC Franklin Gothic Std Book" panose="020B0504030503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ITC Franklin Gothic Std Book" panose="020B0504030503020204" pitchFamily="34"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ITC Franklin Gothic Std Book" panose="020B0504030503020204" pitchFamily="34"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a:latin typeface="ITC Franklin Gothic Std Book"/>
            </a:endParaRPr>
          </a:p>
        </p:txBody>
      </p:sp>
      <p:pic>
        <p:nvPicPr>
          <p:cNvPr id="9" name="Graphic 9" descr="House">
            <a:extLst>
              <a:ext uri="{FF2B5EF4-FFF2-40B4-BE49-F238E27FC236}">
                <a16:creationId xmlns:a16="http://schemas.microsoft.com/office/drawing/2014/main" id="{339BE986-74A3-4B3E-A70D-B32493D9F4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59026" y="3149595"/>
            <a:ext cx="1556455" cy="1556455"/>
          </a:xfrm>
          <a:prstGeom prst="rect">
            <a:avLst/>
          </a:prstGeom>
        </p:spPr>
      </p:pic>
      <p:pic>
        <p:nvPicPr>
          <p:cNvPr id="11" name="Graphic 11" descr="Employee badge">
            <a:extLst>
              <a:ext uri="{FF2B5EF4-FFF2-40B4-BE49-F238E27FC236}">
                <a16:creationId xmlns:a16="http://schemas.microsoft.com/office/drawing/2014/main" id="{304F5049-5D81-4C83-AAAD-D6D04BEF23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65429" y="1157052"/>
            <a:ext cx="1556455" cy="1556455"/>
          </a:xfrm>
          <a:prstGeom prst="rect">
            <a:avLst/>
          </a:prstGeom>
        </p:spPr>
      </p:pic>
      <p:pic>
        <p:nvPicPr>
          <p:cNvPr id="15" name="Graphic 15" descr="Artist">
            <a:extLst>
              <a:ext uri="{FF2B5EF4-FFF2-40B4-BE49-F238E27FC236}">
                <a16:creationId xmlns:a16="http://schemas.microsoft.com/office/drawing/2014/main" id="{F34BFADC-69D4-4649-8DF7-2C632E5450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4143" y="3880996"/>
            <a:ext cx="1556455" cy="1556455"/>
          </a:xfrm>
          <a:prstGeom prst="rect">
            <a:avLst/>
          </a:prstGeom>
        </p:spPr>
      </p:pic>
      <p:pic>
        <p:nvPicPr>
          <p:cNvPr id="12" name="Graphic 13" descr="Books">
            <a:extLst>
              <a:ext uri="{FF2B5EF4-FFF2-40B4-BE49-F238E27FC236}">
                <a16:creationId xmlns:a16="http://schemas.microsoft.com/office/drawing/2014/main" id="{50EB40E8-D748-6A45-A995-80C6CBF311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3490" y="852160"/>
            <a:ext cx="1549400" cy="1549400"/>
          </a:xfrm>
          <a:prstGeom prst="rect">
            <a:avLst/>
          </a:prstGeom>
        </p:spPr>
      </p:pic>
    </p:spTree>
    <p:extLst>
      <p:ext uri="{BB962C8B-B14F-4D97-AF65-F5344CB8AC3E}">
        <p14:creationId xmlns:p14="http://schemas.microsoft.com/office/powerpoint/2010/main" val="8897169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F28901-4A07-442C-A692-D05683BC0817}"/>
              </a:ext>
            </a:extLst>
          </p:cNvPr>
          <p:cNvSpPr>
            <a:spLocks noGrp="1"/>
          </p:cNvSpPr>
          <p:nvPr>
            <p:ph type="body" sz="quarter" idx="10"/>
          </p:nvPr>
        </p:nvSpPr>
        <p:spPr/>
        <p:txBody>
          <a:bodyPr vert="horz" anchor="t"/>
          <a:lstStyle/>
          <a:p>
            <a:r>
              <a:rPr lang="en-US"/>
              <a:t>Thank You!</a:t>
            </a:r>
          </a:p>
        </p:txBody>
      </p:sp>
    </p:spTree>
    <p:extLst>
      <p:ext uri="{BB962C8B-B14F-4D97-AF65-F5344CB8AC3E}">
        <p14:creationId xmlns:p14="http://schemas.microsoft.com/office/powerpoint/2010/main" val="15662080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B93D5-5998-8B4D-8FD4-F07D9A68C5DC}"/>
              </a:ext>
            </a:extLst>
          </p:cNvPr>
          <p:cNvSpPr>
            <a:spLocks noGrp="1"/>
          </p:cNvSpPr>
          <p:nvPr>
            <p:ph type="title"/>
          </p:nvPr>
        </p:nvSpPr>
        <p:spPr>
          <a:xfrm>
            <a:off x="609600" y="2493566"/>
            <a:ext cx="10972800" cy="1143000"/>
          </a:xfrm>
        </p:spPr>
        <p:txBody>
          <a:bodyPr/>
          <a:lstStyle/>
          <a:p>
            <a:r>
              <a:rPr lang="en-US" dirty="0"/>
              <a:t>Extra Slides</a:t>
            </a:r>
          </a:p>
        </p:txBody>
      </p:sp>
      <p:sp>
        <p:nvSpPr>
          <p:cNvPr id="3" name="Slide Number Placeholder 2">
            <a:extLst>
              <a:ext uri="{FF2B5EF4-FFF2-40B4-BE49-F238E27FC236}">
                <a16:creationId xmlns:a16="http://schemas.microsoft.com/office/drawing/2014/main" id="{AF293E60-583F-7E47-B314-EF3AF877718A}"/>
              </a:ext>
            </a:extLst>
          </p:cNvPr>
          <p:cNvSpPr>
            <a:spLocks noGrp="1"/>
          </p:cNvSpPr>
          <p:nvPr>
            <p:ph type="sldNum" sz="quarter" idx="10"/>
          </p:nvPr>
        </p:nvSpPr>
        <p:spPr/>
        <p:txBody>
          <a:bodyPr/>
          <a:lstStyle/>
          <a:p>
            <a:fld id="{0F418C06-167A-E646-9EF6-18275B625F6B}" type="slidenum">
              <a:rPr lang="en-US" smtClean="0"/>
              <a:pPr/>
              <a:t>59</a:t>
            </a:fld>
            <a:endParaRPr lang="en-US"/>
          </a:p>
        </p:txBody>
      </p:sp>
    </p:spTree>
    <p:extLst>
      <p:ext uri="{BB962C8B-B14F-4D97-AF65-F5344CB8AC3E}">
        <p14:creationId xmlns:p14="http://schemas.microsoft.com/office/powerpoint/2010/main" val="4249616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B9E94-A8B2-3C49-83F1-5F699E62DD7A}"/>
              </a:ext>
            </a:extLst>
          </p:cNvPr>
          <p:cNvSpPr>
            <a:spLocks noGrp="1"/>
          </p:cNvSpPr>
          <p:nvPr>
            <p:ph type="title"/>
          </p:nvPr>
        </p:nvSpPr>
        <p:spPr>
          <a:xfrm>
            <a:off x="510941" y="32619"/>
            <a:ext cx="10972800" cy="748228"/>
          </a:xfrm>
        </p:spPr>
        <p:txBody>
          <a:bodyPr/>
          <a:lstStyle/>
          <a:p>
            <a:r>
              <a:rPr lang="en-US"/>
              <a:t>Research Questions</a:t>
            </a:r>
          </a:p>
        </p:txBody>
      </p:sp>
      <p:sp>
        <p:nvSpPr>
          <p:cNvPr id="4" name="Slide Number Placeholder 3">
            <a:extLst>
              <a:ext uri="{FF2B5EF4-FFF2-40B4-BE49-F238E27FC236}">
                <a16:creationId xmlns:a16="http://schemas.microsoft.com/office/drawing/2014/main" id="{CEDC2794-DEFD-D940-A7BC-BC2262F45042}"/>
              </a:ext>
            </a:extLst>
          </p:cNvPr>
          <p:cNvSpPr>
            <a:spLocks noGrp="1"/>
          </p:cNvSpPr>
          <p:nvPr>
            <p:ph type="sldNum" sz="quarter" idx="4"/>
          </p:nvPr>
        </p:nvSpPr>
        <p:spPr/>
        <p:txBody>
          <a:bodyPr/>
          <a:lstStyle/>
          <a:p>
            <a:fld id="{0F418C06-167A-E646-9EF6-18275B625F6B}" type="slidenum">
              <a:rPr lang="en-US" smtClean="0"/>
              <a:pPr/>
              <a:t>6</a:t>
            </a:fld>
            <a:endParaRPr lang="en-US"/>
          </a:p>
        </p:txBody>
      </p:sp>
      <p:sp>
        <p:nvSpPr>
          <p:cNvPr id="6" name="Content Placeholder 5">
            <a:extLst>
              <a:ext uri="{FF2B5EF4-FFF2-40B4-BE49-F238E27FC236}">
                <a16:creationId xmlns:a16="http://schemas.microsoft.com/office/drawing/2014/main" id="{9C2279F1-E157-9646-ACFB-A54D2E179694}"/>
              </a:ext>
            </a:extLst>
          </p:cNvPr>
          <p:cNvSpPr>
            <a:spLocks noGrp="1"/>
          </p:cNvSpPr>
          <p:nvPr>
            <p:ph idx="1"/>
          </p:nvPr>
        </p:nvSpPr>
        <p:spPr/>
        <p:txBody>
          <a:bodyPr anchor="t"/>
          <a:lstStyle/>
          <a:p>
            <a:r>
              <a:rPr lang="en-US" sz="2800" dirty="0">
                <a:solidFill>
                  <a:schemeClr val="tx2"/>
                </a:solidFill>
                <a:latin typeface="ITC Franklin Gothic Std Book"/>
              </a:rPr>
              <a:t>What are the most in-demand skilled technical occupations in Virginia?</a:t>
            </a:r>
          </a:p>
          <a:p>
            <a:r>
              <a:rPr lang="en-US" sz="2800" dirty="0">
                <a:solidFill>
                  <a:schemeClr val="tx2"/>
                </a:solidFill>
                <a:latin typeface="ITC Franklin Gothic Std Book"/>
              </a:rPr>
              <a:t>Can we evaluate the match between demand and supply for skills in the STW?</a:t>
            </a:r>
          </a:p>
          <a:p>
            <a:r>
              <a:rPr lang="en-US" sz="2800" dirty="0">
                <a:solidFill>
                  <a:schemeClr val="tx2"/>
                </a:solidFill>
                <a:latin typeface="ITC Franklin Gothic Std Book"/>
              </a:rPr>
              <a:t>What pathways besides a 4-year degree will provide the skills necessary to secure a job in the STW?</a:t>
            </a:r>
          </a:p>
        </p:txBody>
      </p:sp>
    </p:spTree>
    <p:extLst>
      <p:ext uri="{BB962C8B-B14F-4D97-AF65-F5344CB8AC3E}">
        <p14:creationId xmlns:p14="http://schemas.microsoft.com/office/powerpoint/2010/main" val="2685777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84A394-EAC4-4D10-A006-362205EC19FD}"/>
              </a:ext>
            </a:extLst>
          </p:cNvPr>
          <p:cNvSpPr>
            <a:spLocks noGrp="1"/>
          </p:cNvSpPr>
          <p:nvPr>
            <p:ph type="sldNum" sz="quarter" idx="10"/>
          </p:nvPr>
        </p:nvSpPr>
        <p:spPr/>
        <p:txBody>
          <a:bodyPr/>
          <a:lstStyle/>
          <a:p>
            <a:fld id="{0F418C06-167A-E646-9EF6-18275B625F6B}" type="slidenum">
              <a:rPr lang="en-US" smtClean="0"/>
              <a:pPr/>
              <a:t>60</a:t>
            </a:fld>
            <a:endParaRPr lang="en-US"/>
          </a:p>
        </p:txBody>
      </p:sp>
      <p:sp>
        <p:nvSpPr>
          <p:cNvPr id="2" name="Title 1">
            <a:extLst>
              <a:ext uri="{FF2B5EF4-FFF2-40B4-BE49-F238E27FC236}">
                <a16:creationId xmlns:a16="http://schemas.microsoft.com/office/drawing/2014/main" id="{FE160E47-55A1-4B07-9A0B-4ABDE2F626BF}"/>
              </a:ext>
            </a:extLst>
          </p:cNvPr>
          <p:cNvSpPr>
            <a:spLocks noGrp="1"/>
          </p:cNvSpPr>
          <p:nvPr>
            <p:ph type="title"/>
          </p:nvPr>
        </p:nvSpPr>
        <p:spPr>
          <a:xfrm>
            <a:off x="327224" y="2718185"/>
            <a:ext cx="5823322" cy="1586685"/>
          </a:xfrm>
        </p:spPr>
        <p:txBody>
          <a:bodyPr anchor="t"/>
          <a:lstStyle/>
          <a:p>
            <a:r>
              <a:rPr lang="en-US">
                <a:latin typeface="ITC Franklin Gothic Std Book"/>
              </a:rPr>
              <a:t>Summary: Resume Data Pipeline</a:t>
            </a:r>
            <a:endParaRPr lang="en-US"/>
          </a:p>
        </p:txBody>
      </p:sp>
      <p:pic>
        <p:nvPicPr>
          <p:cNvPr id="5" name="Picture 5" descr="A close up of a map&#10;&#10;Description generated with high confidence">
            <a:extLst>
              <a:ext uri="{FF2B5EF4-FFF2-40B4-BE49-F238E27FC236}">
                <a16:creationId xmlns:a16="http://schemas.microsoft.com/office/drawing/2014/main" id="{3D912EAB-DCFA-407E-99F4-868D63670040}"/>
              </a:ext>
            </a:extLst>
          </p:cNvPr>
          <p:cNvPicPr>
            <a:picLocks noGrp="1" noChangeAspect="1"/>
          </p:cNvPicPr>
          <p:nvPr>
            <p:ph idx="4294967295"/>
          </p:nvPr>
        </p:nvPicPr>
        <p:blipFill rotWithShape="1">
          <a:blip r:embed="rId2"/>
          <a:srcRect l="2153" r="6243"/>
          <a:stretch/>
        </p:blipFill>
        <p:spPr>
          <a:xfrm>
            <a:off x="6811766" y="0"/>
            <a:ext cx="4948719" cy="6584841"/>
          </a:xfrm>
          <a:prstGeom prst="rect">
            <a:avLst/>
          </a:prstGeom>
        </p:spPr>
      </p:pic>
    </p:spTree>
    <p:extLst>
      <p:ext uri="{BB962C8B-B14F-4D97-AF65-F5344CB8AC3E}">
        <p14:creationId xmlns:p14="http://schemas.microsoft.com/office/powerpoint/2010/main" val="24046752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A53192-5900-4BFB-BD78-28A1BA26ED8E}"/>
              </a:ext>
            </a:extLst>
          </p:cNvPr>
          <p:cNvSpPr>
            <a:spLocks noGrp="1"/>
          </p:cNvSpPr>
          <p:nvPr>
            <p:ph type="sldNum" sz="quarter" idx="10"/>
          </p:nvPr>
        </p:nvSpPr>
        <p:spPr/>
        <p:txBody>
          <a:bodyPr/>
          <a:lstStyle/>
          <a:p>
            <a:fld id="{0F418C06-167A-E646-9EF6-18275B625F6B}" type="slidenum">
              <a:rPr lang="en-US" smtClean="0"/>
              <a:pPr/>
              <a:t>61</a:t>
            </a:fld>
            <a:endParaRPr lang="en-US"/>
          </a:p>
        </p:txBody>
      </p:sp>
      <p:sp>
        <p:nvSpPr>
          <p:cNvPr id="2" name="Title 1">
            <a:extLst>
              <a:ext uri="{FF2B5EF4-FFF2-40B4-BE49-F238E27FC236}">
                <a16:creationId xmlns:a16="http://schemas.microsoft.com/office/drawing/2014/main" id="{7975A015-A6D7-4DBE-B3F4-D3FBF06658FB}"/>
              </a:ext>
            </a:extLst>
          </p:cNvPr>
          <p:cNvSpPr>
            <a:spLocks noGrp="1"/>
          </p:cNvSpPr>
          <p:nvPr>
            <p:ph type="title"/>
          </p:nvPr>
        </p:nvSpPr>
        <p:spPr>
          <a:xfrm>
            <a:off x="394085" y="2704977"/>
            <a:ext cx="6316481" cy="1558797"/>
          </a:xfrm>
        </p:spPr>
        <p:txBody>
          <a:bodyPr anchor="t"/>
          <a:lstStyle/>
          <a:p>
            <a:r>
              <a:rPr lang="en-US" dirty="0">
                <a:latin typeface="ITC Franklin Gothic Std Book"/>
              </a:rPr>
              <a:t>Summary: Job-Ads Data Pipeline</a:t>
            </a:r>
          </a:p>
        </p:txBody>
      </p:sp>
      <p:pic>
        <p:nvPicPr>
          <p:cNvPr id="5" name="Picture 5" descr="A screenshot of a map&#10;&#10;Description generated with high confidence">
            <a:extLst>
              <a:ext uri="{FF2B5EF4-FFF2-40B4-BE49-F238E27FC236}">
                <a16:creationId xmlns:a16="http://schemas.microsoft.com/office/drawing/2014/main" id="{C43748BC-6522-4ECF-AC42-99F8879E7D17}"/>
              </a:ext>
            </a:extLst>
          </p:cNvPr>
          <p:cNvPicPr>
            <a:picLocks noGrp="1" noChangeAspect="1"/>
          </p:cNvPicPr>
          <p:nvPr>
            <p:ph idx="4294967295"/>
          </p:nvPr>
        </p:nvPicPr>
        <p:blipFill>
          <a:blip r:embed="rId2"/>
          <a:stretch>
            <a:fillRect/>
          </a:stretch>
        </p:blipFill>
        <p:spPr>
          <a:xfrm>
            <a:off x="6335124" y="179570"/>
            <a:ext cx="5856876" cy="6522521"/>
          </a:xfrm>
          <a:prstGeom prst="rect">
            <a:avLst/>
          </a:prstGeom>
        </p:spPr>
      </p:pic>
    </p:spTree>
    <p:extLst>
      <p:ext uri="{BB962C8B-B14F-4D97-AF65-F5344CB8AC3E}">
        <p14:creationId xmlns:p14="http://schemas.microsoft.com/office/powerpoint/2010/main" val="42667891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7951" y="252389"/>
            <a:ext cx="11868777" cy="1143000"/>
          </a:xfrm>
        </p:spPr>
        <p:txBody>
          <a:bodyPr/>
          <a:lstStyle/>
          <a:p>
            <a:r>
              <a:rPr lang="en-US">
                <a:solidFill>
                  <a:srgbClr val="E36C09"/>
                </a:solidFill>
                <a:latin typeface="Calibri"/>
                <a:cs typeface="Calibri"/>
              </a:rPr>
              <a:t>Ads for Critical Care Nurses in Richmond and Blacksburg</a:t>
            </a:r>
            <a:br>
              <a:rPr lang="en-US">
                <a:solidFill>
                  <a:srgbClr val="E36C09"/>
                </a:solidFill>
                <a:latin typeface="Calibri"/>
                <a:cs typeface="Calibri"/>
              </a:rPr>
            </a:br>
            <a:endParaRPr lang="en-US"/>
          </a:p>
        </p:txBody>
      </p:sp>
      <p:sp>
        <p:nvSpPr>
          <p:cNvPr id="5" name="Rectangle 4">
            <a:extLst>
              <a:ext uri="{FF2B5EF4-FFF2-40B4-BE49-F238E27FC236}">
                <a16:creationId xmlns:a16="http://schemas.microsoft.com/office/drawing/2014/main" id="{FB257C9E-392E-416E-9FDD-978A02F97496}"/>
              </a:ext>
            </a:extLst>
          </p:cNvPr>
          <p:cNvSpPr/>
          <p:nvPr/>
        </p:nvSpPr>
        <p:spPr>
          <a:xfrm>
            <a:off x="752512" y="1661169"/>
            <a:ext cx="10686977" cy="819079"/>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cs typeface="Calibri"/>
              </a:rPr>
              <a:t>All Virginia job ads, 2016-2017: 1,486,697</a:t>
            </a:r>
            <a:endParaRPr lang="en-US"/>
          </a:p>
        </p:txBody>
      </p:sp>
      <p:sp>
        <p:nvSpPr>
          <p:cNvPr id="6" name="Rectangle 5">
            <a:extLst>
              <a:ext uri="{FF2B5EF4-FFF2-40B4-BE49-F238E27FC236}">
                <a16:creationId xmlns:a16="http://schemas.microsoft.com/office/drawing/2014/main" id="{666B6303-AA37-43AA-8CF1-A300BE7EFE17}"/>
              </a:ext>
            </a:extLst>
          </p:cNvPr>
          <p:cNvSpPr/>
          <p:nvPr/>
        </p:nvSpPr>
        <p:spPr>
          <a:xfrm>
            <a:off x="1504531" y="2756460"/>
            <a:ext cx="3888813" cy="607017"/>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All Richmond job ads: </a:t>
            </a:r>
          </a:p>
          <a:p>
            <a:pPr algn="ctr"/>
            <a:r>
              <a:rPr lang="en-US" sz="1600">
                <a:cs typeface="Calibri"/>
              </a:rPr>
              <a:t>205,285</a:t>
            </a:r>
            <a:endParaRPr lang="en-US" sz="1600"/>
          </a:p>
        </p:txBody>
      </p:sp>
      <p:sp>
        <p:nvSpPr>
          <p:cNvPr id="7" name="Rectangle 6">
            <a:extLst>
              <a:ext uri="{FF2B5EF4-FFF2-40B4-BE49-F238E27FC236}">
                <a16:creationId xmlns:a16="http://schemas.microsoft.com/office/drawing/2014/main" id="{845BD656-8171-47E7-901A-1DEDE19EF83C}"/>
              </a:ext>
            </a:extLst>
          </p:cNvPr>
          <p:cNvSpPr/>
          <p:nvPr/>
        </p:nvSpPr>
        <p:spPr>
          <a:xfrm>
            <a:off x="6444109" y="2756460"/>
            <a:ext cx="4119301" cy="597472"/>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All Blacksburg job ads: </a:t>
            </a:r>
          </a:p>
          <a:p>
            <a:pPr algn="ctr"/>
            <a:r>
              <a:rPr lang="en-US" sz="1600">
                <a:cs typeface="Calibri"/>
              </a:rPr>
              <a:t>24,358</a:t>
            </a:r>
            <a:endParaRPr lang="en-US" sz="1600"/>
          </a:p>
        </p:txBody>
      </p:sp>
      <p:sp>
        <p:nvSpPr>
          <p:cNvPr id="8" name="Rectangle 7">
            <a:extLst>
              <a:ext uri="{FF2B5EF4-FFF2-40B4-BE49-F238E27FC236}">
                <a16:creationId xmlns:a16="http://schemas.microsoft.com/office/drawing/2014/main" id="{B593B826-6AD0-4BF3-B051-3E6BC55D224A}"/>
              </a:ext>
            </a:extLst>
          </p:cNvPr>
          <p:cNvSpPr/>
          <p:nvPr/>
        </p:nvSpPr>
        <p:spPr>
          <a:xfrm>
            <a:off x="2240918" y="5102270"/>
            <a:ext cx="2470714" cy="91353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ads in Richmond: </a:t>
            </a:r>
          </a:p>
          <a:p>
            <a:pPr algn="ctr"/>
            <a:r>
              <a:rPr lang="en-US" sz="1600">
                <a:cs typeface="Calibri"/>
              </a:rPr>
              <a:t>1,609</a:t>
            </a:r>
          </a:p>
        </p:txBody>
      </p:sp>
      <p:sp>
        <p:nvSpPr>
          <p:cNvPr id="9" name="Rectangle 8">
            <a:extLst>
              <a:ext uri="{FF2B5EF4-FFF2-40B4-BE49-F238E27FC236}">
                <a16:creationId xmlns:a16="http://schemas.microsoft.com/office/drawing/2014/main" id="{8DBA8B45-77E9-44A3-83E1-CF1D47CC7769}"/>
              </a:ext>
            </a:extLst>
          </p:cNvPr>
          <p:cNvSpPr/>
          <p:nvPr/>
        </p:nvSpPr>
        <p:spPr>
          <a:xfrm>
            <a:off x="7370320" y="5107191"/>
            <a:ext cx="2335650" cy="905596"/>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ads in Blacksburg:</a:t>
            </a:r>
          </a:p>
          <a:p>
            <a:pPr algn="ctr"/>
            <a:r>
              <a:rPr lang="en-US" sz="1600">
                <a:cs typeface="Calibri"/>
              </a:rPr>
              <a:t> 245</a:t>
            </a:r>
            <a:endParaRPr lang="en-US" sz="2000"/>
          </a:p>
        </p:txBody>
      </p:sp>
      <p:sp>
        <p:nvSpPr>
          <p:cNvPr id="11" name="Rectangle 10">
            <a:extLst>
              <a:ext uri="{FF2B5EF4-FFF2-40B4-BE49-F238E27FC236}">
                <a16:creationId xmlns:a16="http://schemas.microsoft.com/office/drawing/2014/main" id="{A614EAF5-B350-4045-8E3C-E1D843443529}"/>
              </a:ext>
            </a:extLst>
          </p:cNvPr>
          <p:cNvSpPr/>
          <p:nvPr/>
        </p:nvSpPr>
        <p:spPr>
          <a:xfrm>
            <a:off x="1367717" y="7652432"/>
            <a:ext cx="3888813" cy="1326909"/>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F2F2F2"/>
                </a:solidFill>
                <a:cs typeface="Calibri"/>
              </a:rPr>
              <a:t>All Richmond resumes: 91,885</a:t>
            </a:r>
            <a:endParaRPr lang="en-US" sz="1600">
              <a:solidFill>
                <a:srgbClr val="F2F2F2"/>
              </a:solidFill>
            </a:endParaRPr>
          </a:p>
        </p:txBody>
      </p:sp>
      <p:sp>
        <p:nvSpPr>
          <p:cNvPr id="12" name="Rectangle 11">
            <a:extLst>
              <a:ext uri="{FF2B5EF4-FFF2-40B4-BE49-F238E27FC236}">
                <a16:creationId xmlns:a16="http://schemas.microsoft.com/office/drawing/2014/main" id="{41DB83FC-2C67-42BD-A5FC-7434DA21C1EA}"/>
              </a:ext>
            </a:extLst>
          </p:cNvPr>
          <p:cNvSpPr/>
          <p:nvPr/>
        </p:nvSpPr>
        <p:spPr>
          <a:xfrm>
            <a:off x="7387275" y="7673386"/>
            <a:ext cx="2462210" cy="1326909"/>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F2F2F2"/>
                </a:solidFill>
                <a:cs typeface="Calibri"/>
              </a:rPr>
              <a:t>All Blacksburg-Christiansburg-Radford resumes: 10,423</a:t>
            </a:r>
            <a:endParaRPr lang="en-US" sz="1600">
              <a:solidFill>
                <a:srgbClr val="F2F2F2"/>
              </a:solidFill>
            </a:endParaRPr>
          </a:p>
        </p:txBody>
      </p:sp>
      <p:sp>
        <p:nvSpPr>
          <p:cNvPr id="16" name="Arrow: Down 15">
            <a:extLst>
              <a:ext uri="{FF2B5EF4-FFF2-40B4-BE49-F238E27FC236}">
                <a16:creationId xmlns:a16="http://schemas.microsoft.com/office/drawing/2014/main" id="{ADF95338-5B37-4EE2-BC46-63F0D6D26C4F}"/>
              </a:ext>
            </a:extLst>
          </p:cNvPr>
          <p:cNvSpPr/>
          <p:nvPr/>
        </p:nvSpPr>
        <p:spPr>
          <a:xfrm>
            <a:off x="3421289" y="3416067"/>
            <a:ext cx="197611" cy="34892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Arrow: Down 16">
            <a:extLst>
              <a:ext uri="{FF2B5EF4-FFF2-40B4-BE49-F238E27FC236}">
                <a16:creationId xmlns:a16="http://schemas.microsoft.com/office/drawing/2014/main" id="{871E6356-F30B-46C6-A32E-E580E9E654F7}"/>
              </a:ext>
            </a:extLst>
          </p:cNvPr>
          <p:cNvSpPr/>
          <p:nvPr/>
        </p:nvSpPr>
        <p:spPr>
          <a:xfrm>
            <a:off x="8514216" y="4596095"/>
            <a:ext cx="218746" cy="34892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Arrow: Up 17">
            <a:extLst>
              <a:ext uri="{FF2B5EF4-FFF2-40B4-BE49-F238E27FC236}">
                <a16:creationId xmlns:a16="http://schemas.microsoft.com/office/drawing/2014/main" id="{658CD4A6-A6A3-4FC0-B540-65A47E55B3DA}"/>
              </a:ext>
            </a:extLst>
          </p:cNvPr>
          <p:cNvSpPr/>
          <p:nvPr/>
        </p:nvSpPr>
        <p:spPr>
          <a:xfrm>
            <a:off x="3191178" y="7025433"/>
            <a:ext cx="229313" cy="905902"/>
          </a:xfrm>
          <a:prstGeom prst="upArrow">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F2F2F2"/>
              </a:solidFill>
            </a:endParaRPr>
          </a:p>
        </p:txBody>
      </p:sp>
      <p:sp>
        <p:nvSpPr>
          <p:cNvPr id="19" name="Arrow: Up 18">
            <a:extLst>
              <a:ext uri="{FF2B5EF4-FFF2-40B4-BE49-F238E27FC236}">
                <a16:creationId xmlns:a16="http://schemas.microsoft.com/office/drawing/2014/main" id="{4491D16D-685D-48D0-BE76-97FBEB9AECA1}"/>
              </a:ext>
            </a:extLst>
          </p:cNvPr>
          <p:cNvSpPr/>
          <p:nvPr/>
        </p:nvSpPr>
        <p:spPr>
          <a:xfrm>
            <a:off x="8515653" y="7015909"/>
            <a:ext cx="229313" cy="889520"/>
          </a:xfrm>
          <a:prstGeom prst="upArrow">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F2F2F2"/>
              </a:solidFill>
            </a:endParaRPr>
          </a:p>
        </p:txBody>
      </p:sp>
      <p:sp>
        <p:nvSpPr>
          <p:cNvPr id="2" name="TextBox 1">
            <a:extLst>
              <a:ext uri="{FF2B5EF4-FFF2-40B4-BE49-F238E27FC236}">
                <a16:creationId xmlns:a16="http://schemas.microsoft.com/office/drawing/2014/main" id="{9BD20656-217C-4832-B645-80E254480E4C}"/>
              </a:ext>
            </a:extLst>
          </p:cNvPr>
          <p:cNvSpPr txBox="1"/>
          <p:nvPr/>
        </p:nvSpPr>
        <p:spPr>
          <a:xfrm>
            <a:off x="-110881" y="8476662"/>
            <a:ext cx="28532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t>15</a:t>
            </a:r>
          </a:p>
        </p:txBody>
      </p:sp>
      <p:sp>
        <p:nvSpPr>
          <p:cNvPr id="20" name="Rectangle 19">
            <a:extLst>
              <a:ext uri="{FF2B5EF4-FFF2-40B4-BE49-F238E27FC236}">
                <a16:creationId xmlns:a16="http://schemas.microsoft.com/office/drawing/2014/main" id="{EFACC09C-DE05-4588-B6C7-9EB8FDD37CFA}"/>
              </a:ext>
            </a:extLst>
          </p:cNvPr>
          <p:cNvSpPr/>
          <p:nvPr/>
        </p:nvSpPr>
        <p:spPr>
          <a:xfrm>
            <a:off x="1777832" y="3889398"/>
            <a:ext cx="3362506" cy="539827"/>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STW Richmond job ads: </a:t>
            </a:r>
          </a:p>
          <a:p>
            <a:pPr algn="ctr"/>
            <a:r>
              <a:rPr lang="en-US" sz="1600">
                <a:cs typeface="Calibri"/>
              </a:rPr>
              <a:t>18,598</a:t>
            </a:r>
            <a:endParaRPr lang="en-US" sz="1600"/>
          </a:p>
        </p:txBody>
      </p:sp>
      <p:sp>
        <p:nvSpPr>
          <p:cNvPr id="22" name="Rectangle 21">
            <a:extLst>
              <a:ext uri="{FF2B5EF4-FFF2-40B4-BE49-F238E27FC236}">
                <a16:creationId xmlns:a16="http://schemas.microsoft.com/office/drawing/2014/main" id="{EBC41C83-D46B-4C78-A105-AFCCD56E4907}"/>
              </a:ext>
            </a:extLst>
          </p:cNvPr>
          <p:cNvSpPr/>
          <p:nvPr/>
        </p:nvSpPr>
        <p:spPr>
          <a:xfrm>
            <a:off x="7193779" y="3889398"/>
            <a:ext cx="2675622" cy="568622"/>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All Blacksburg job ads: </a:t>
            </a:r>
          </a:p>
          <a:p>
            <a:pPr algn="ctr"/>
            <a:r>
              <a:rPr lang="en-US" sz="1600">
                <a:cs typeface="Calibri"/>
              </a:rPr>
              <a:t>2,119</a:t>
            </a:r>
            <a:endParaRPr lang="en-US" sz="1600"/>
          </a:p>
        </p:txBody>
      </p:sp>
      <p:sp>
        <p:nvSpPr>
          <p:cNvPr id="23" name="Arrow: Down 22">
            <a:extLst>
              <a:ext uri="{FF2B5EF4-FFF2-40B4-BE49-F238E27FC236}">
                <a16:creationId xmlns:a16="http://schemas.microsoft.com/office/drawing/2014/main" id="{B54F10CD-BFA9-4756-B491-1DCD264544DA}"/>
              </a:ext>
            </a:extLst>
          </p:cNvPr>
          <p:cNvSpPr/>
          <p:nvPr/>
        </p:nvSpPr>
        <p:spPr>
          <a:xfrm>
            <a:off x="8514216" y="3416067"/>
            <a:ext cx="218746" cy="34892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Arrow: Down 20">
            <a:extLst>
              <a:ext uri="{FF2B5EF4-FFF2-40B4-BE49-F238E27FC236}">
                <a16:creationId xmlns:a16="http://schemas.microsoft.com/office/drawing/2014/main" id="{1776F82A-DD0B-401C-92CC-2A7EB43428F1}"/>
              </a:ext>
            </a:extLst>
          </p:cNvPr>
          <p:cNvSpPr/>
          <p:nvPr/>
        </p:nvSpPr>
        <p:spPr>
          <a:xfrm>
            <a:off x="3421289" y="4578338"/>
            <a:ext cx="197611" cy="34892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96869F76-C463-471F-8BB1-577887E2AB4D}"/>
              </a:ext>
            </a:extLst>
          </p:cNvPr>
          <p:cNvSpPr txBox="1"/>
          <p:nvPr/>
        </p:nvSpPr>
        <p:spPr>
          <a:xfrm>
            <a:off x="296807" y="2593301"/>
            <a:ext cx="1144974"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Filter By MSA</a:t>
            </a:r>
            <a:endParaRPr lang="en-US">
              <a:cs typeface="Calibri"/>
            </a:endParaRPr>
          </a:p>
        </p:txBody>
      </p:sp>
      <p:sp>
        <p:nvSpPr>
          <p:cNvPr id="25" name="TextBox 24">
            <a:extLst>
              <a:ext uri="{FF2B5EF4-FFF2-40B4-BE49-F238E27FC236}">
                <a16:creationId xmlns:a16="http://schemas.microsoft.com/office/drawing/2014/main" id="{96869F76-C463-471F-8BB1-577887E2AB4D}"/>
              </a:ext>
            </a:extLst>
          </p:cNvPr>
          <p:cNvSpPr txBox="1"/>
          <p:nvPr/>
        </p:nvSpPr>
        <p:spPr>
          <a:xfrm>
            <a:off x="10751950" y="2593300"/>
            <a:ext cx="1144974"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Filter By MSA</a:t>
            </a:r>
            <a:endParaRPr lang="en-US">
              <a:cs typeface="Calibri"/>
            </a:endParaRPr>
          </a:p>
        </p:txBody>
      </p:sp>
      <p:sp>
        <p:nvSpPr>
          <p:cNvPr id="26" name="TextBox 25">
            <a:extLst>
              <a:ext uri="{FF2B5EF4-FFF2-40B4-BE49-F238E27FC236}">
                <a16:creationId xmlns:a16="http://schemas.microsoft.com/office/drawing/2014/main" id="{96869F76-C463-471F-8BB1-577887E2AB4D}"/>
              </a:ext>
            </a:extLst>
          </p:cNvPr>
          <p:cNvSpPr txBox="1"/>
          <p:nvPr/>
        </p:nvSpPr>
        <p:spPr>
          <a:xfrm>
            <a:off x="190258" y="3414533"/>
            <a:ext cx="1481025" cy="73866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Filter via O*NET and Bachelor’s Requirement</a:t>
            </a:r>
            <a:endParaRPr lang="en-US">
              <a:cs typeface="Calibri"/>
            </a:endParaRPr>
          </a:p>
        </p:txBody>
      </p:sp>
      <p:sp>
        <p:nvSpPr>
          <p:cNvPr id="28" name="TextBox 27">
            <a:extLst>
              <a:ext uri="{FF2B5EF4-FFF2-40B4-BE49-F238E27FC236}">
                <a16:creationId xmlns:a16="http://schemas.microsoft.com/office/drawing/2014/main" id="{96869F76-C463-471F-8BB1-577887E2AB4D}"/>
              </a:ext>
            </a:extLst>
          </p:cNvPr>
          <p:cNvSpPr txBox="1"/>
          <p:nvPr/>
        </p:nvSpPr>
        <p:spPr>
          <a:xfrm>
            <a:off x="296807" y="4512862"/>
            <a:ext cx="1144974" cy="52322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Filter By O*NET Again</a:t>
            </a:r>
            <a:endParaRPr lang="en-US">
              <a:cs typeface="Calibri"/>
            </a:endParaRPr>
          </a:p>
        </p:txBody>
      </p:sp>
      <p:sp>
        <p:nvSpPr>
          <p:cNvPr id="29" name="TextBox 28">
            <a:extLst>
              <a:ext uri="{FF2B5EF4-FFF2-40B4-BE49-F238E27FC236}">
                <a16:creationId xmlns:a16="http://schemas.microsoft.com/office/drawing/2014/main" id="{96869F76-C463-471F-8BB1-577887E2AB4D}"/>
              </a:ext>
            </a:extLst>
          </p:cNvPr>
          <p:cNvSpPr txBox="1"/>
          <p:nvPr/>
        </p:nvSpPr>
        <p:spPr>
          <a:xfrm>
            <a:off x="10751950" y="4512861"/>
            <a:ext cx="1144974" cy="52322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Filter By O*NET Again</a:t>
            </a:r>
            <a:endParaRPr lang="en-US">
              <a:cs typeface="Calibri"/>
            </a:endParaRPr>
          </a:p>
        </p:txBody>
      </p:sp>
      <p:sp>
        <p:nvSpPr>
          <p:cNvPr id="31" name="TextBox 30">
            <a:extLst>
              <a:ext uri="{FF2B5EF4-FFF2-40B4-BE49-F238E27FC236}">
                <a16:creationId xmlns:a16="http://schemas.microsoft.com/office/drawing/2014/main" id="{96869F76-C463-471F-8BB1-577887E2AB4D}"/>
              </a:ext>
            </a:extLst>
          </p:cNvPr>
          <p:cNvSpPr txBox="1"/>
          <p:nvPr/>
        </p:nvSpPr>
        <p:spPr>
          <a:xfrm>
            <a:off x="10583924" y="3414533"/>
            <a:ext cx="1481025" cy="73866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Filter via O*NET and Bachelor’s Requirement</a:t>
            </a:r>
            <a:endParaRPr lang="en-US">
              <a:cs typeface="Calibri"/>
            </a:endParaRPr>
          </a:p>
        </p:txBody>
      </p:sp>
    </p:spTree>
    <p:extLst>
      <p:ext uri="{BB962C8B-B14F-4D97-AF65-F5344CB8AC3E}">
        <p14:creationId xmlns:p14="http://schemas.microsoft.com/office/powerpoint/2010/main" val="4175081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solidFill>
                  <a:srgbClr val="E36C09"/>
                </a:solidFill>
                <a:latin typeface="Calibri"/>
                <a:cs typeface="Calibri"/>
              </a:rPr>
              <a:t>Ads for Critical Care Nurses in Richmond and Blacksburg</a:t>
            </a:r>
            <a:br>
              <a:rPr lang="en-US">
                <a:solidFill>
                  <a:srgbClr val="E36C09"/>
                </a:solidFill>
                <a:latin typeface="Calibri"/>
                <a:cs typeface="Calibri"/>
              </a:rPr>
            </a:br>
            <a:endParaRPr lang="en-US"/>
          </a:p>
        </p:txBody>
      </p:sp>
      <p:sp>
        <p:nvSpPr>
          <p:cNvPr id="11" name="Rectangle 10">
            <a:extLst>
              <a:ext uri="{FF2B5EF4-FFF2-40B4-BE49-F238E27FC236}">
                <a16:creationId xmlns:a16="http://schemas.microsoft.com/office/drawing/2014/main" id="{A614EAF5-B350-4045-8E3C-E1D843443529}"/>
              </a:ext>
            </a:extLst>
          </p:cNvPr>
          <p:cNvSpPr/>
          <p:nvPr/>
        </p:nvSpPr>
        <p:spPr>
          <a:xfrm>
            <a:off x="1893002" y="3646173"/>
            <a:ext cx="3738880" cy="82296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All Richmond resumes: </a:t>
            </a:r>
          </a:p>
          <a:p>
            <a:pPr algn="ctr"/>
            <a:r>
              <a:rPr lang="en-US" sz="1600">
                <a:cs typeface="Calibri"/>
              </a:rPr>
              <a:t>91,885</a:t>
            </a:r>
            <a:endParaRPr lang="en-US" sz="1600"/>
          </a:p>
        </p:txBody>
      </p:sp>
      <p:sp>
        <p:nvSpPr>
          <p:cNvPr id="12" name="Rectangle 11">
            <a:extLst>
              <a:ext uri="{FF2B5EF4-FFF2-40B4-BE49-F238E27FC236}">
                <a16:creationId xmlns:a16="http://schemas.microsoft.com/office/drawing/2014/main" id="{41DB83FC-2C67-42BD-A5FC-7434DA21C1EA}"/>
              </a:ext>
            </a:extLst>
          </p:cNvPr>
          <p:cNvSpPr/>
          <p:nvPr/>
        </p:nvSpPr>
        <p:spPr>
          <a:xfrm>
            <a:off x="6580296" y="3646173"/>
            <a:ext cx="3468479" cy="82296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All Blacksburg-Christiansburg-Radford resumes: </a:t>
            </a:r>
          </a:p>
          <a:p>
            <a:pPr algn="ctr"/>
            <a:r>
              <a:rPr lang="en-US" sz="1600">
                <a:cs typeface="Calibri"/>
              </a:rPr>
              <a:t>10,423</a:t>
            </a:r>
            <a:endParaRPr lang="en-US" sz="1600"/>
          </a:p>
        </p:txBody>
      </p:sp>
      <p:sp>
        <p:nvSpPr>
          <p:cNvPr id="13" name="Rectangle 12">
            <a:extLst>
              <a:ext uri="{FF2B5EF4-FFF2-40B4-BE49-F238E27FC236}">
                <a16:creationId xmlns:a16="http://schemas.microsoft.com/office/drawing/2014/main" id="{6AE1669D-EBB4-4784-A161-22B40BFE28C8}"/>
              </a:ext>
            </a:extLst>
          </p:cNvPr>
          <p:cNvSpPr/>
          <p:nvPr/>
        </p:nvSpPr>
        <p:spPr>
          <a:xfrm>
            <a:off x="2482282" y="1798857"/>
            <a:ext cx="2560320" cy="999961"/>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candidates in Richmond:</a:t>
            </a:r>
          </a:p>
          <a:p>
            <a:pPr algn="ctr"/>
            <a:r>
              <a:rPr lang="en-US" sz="1600">
                <a:cs typeface="Calibri"/>
              </a:rPr>
              <a:t> 3,150</a:t>
            </a:r>
            <a:endParaRPr lang="en-US" sz="1600"/>
          </a:p>
        </p:txBody>
      </p:sp>
      <p:sp>
        <p:nvSpPr>
          <p:cNvPr id="14" name="Rectangle 13">
            <a:extLst>
              <a:ext uri="{FF2B5EF4-FFF2-40B4-BE49-F238E27FC236}">
                <a16:creationId xmlns:a16="http://schemas.microsoft.com/office/drawing/2014/main" id="{AA25AEC0-77D0-439D-BF15-153523FEFC78}"/>
              </a:ext>
            </a:extLst>
          </p:cNvPr>
          <p:cNvSpPr/>
          <p:nvPr/>
        </p:nvSpPr>
        <p:spPr>
          <a:xfrm>
            <a:off x="7153843" y="1714114"/>
            <a:ext cx="2321384" cy="998469"/>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candidates in Blacksburg: </a:t>
            </a:r>
          </a:p>
          <a:p>
            <a:pPr algn="ctr"/>
            <a:r>
              <a:rPr lang="en-US" sz="1600">
                <a:cs typeface="Calibri"/>
              </a:rPr>
              <a:t>266</a:t>
            </a:r>
          </a:p>
        </p:txBody>
      </p:sp>
      <p:sp>
        <p:nvSpPr>
          <p:cNvPr id="18" name="Arrow: Up 17">
            <a:extLst>
              <a:ext uri="{FF2B5EF4-FFF2-40B4-BE49-F238E27FC236}">
                <a16:creationId xmlns:a16="http://schemas.microsoft.com/office/drawing/2014/main" id="{658CD4A6-A6A3-4FC0-B540-65A47E55B3DA}"/>
              </a:ext>
            </a:extLst>
          </p:cNvPr>
          <p:cNvSpPr/>
          <p:nvPr/>
        </p:nvSpPr>
        <p:spPr>
          <a:xfrm>
            <a:off x="3652206" y="2905442"/>
            <a:ext cx="220472" cy="561848"/>
          </a:xfrm>
          <a:prstGeom prst="up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Arrow: Up 18">
            <a:extLst>
              <a:ext uri="{FF2B5EF4-FFF2-40B4-BE49-F238E27FC236}">
                <a16:creationId xmlns:a16="http://schemas.microsoft.com/office/drawing/2014/main" id="{4491D16D-685D-48D0-BE76-97FBEB9AECA1}"/>
              </a:ext>
            </a:extLst>
          </p:cNvPr>
          <p:cNvSpPr/>
          <p:nvPr/>
        </p:nvSpPr>
        <p:spPr>
          <a:xfrm>
            <a:off x="8204299" y="2905442"/>
            <a:ext cx="220472" cy="551688"/>
          </a:xfrm>
          <a:prstGeom prst="up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96869F76-C463-471F-8BB1-577887E2AB4D}"/>
              </a:ext>
            </a:extLst>
          </p:cNvPr>
          <p:cNvSpPr txBox="1"/>
          <p:nvPr/>
        </p:nvSpPr>
        <p:spPr>
          <a:xfrm>
            <a:off x="774078" y="3122611"/>
            <a:ext cx="2526510"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a:t>Has one or more core CCN skill</a:t>
            </a:r>
            <a:endParaRPr lang="en-US">
              <a:cs typeface="Calibri"/>
            </a:endParaRPr>
          </a:p>
        </p:txBody>
      </p:sp>
      <p:sp>
        <p:nvSpPr>
          <p:cNvPr id="21" name="Rectangle 20">
            <a:extLst>
              <a:ext uri="{FF2B5EF4-FFF2-40B4-BE49-F238E27FC236}">
                <a16:creationId xmlns:a16="http://schemas.microsoft.com/office/drawing/2014/main" id="{15DB21B3-B9E7-4604-A7AC-13AA990917E1}"/>
              </a:ext>
            </a:extLst>
          </p:cNvPr>
          <p:cNvSpPr/>
          <p:nvPr/>
        </p:nvSpPr>
        <p:spPr>
          <a:xfrm>
            <a:off x="8630911" y="3015188"/>
            <a:ext cx="2835728" cy="41520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i="1">
                <a:solidFill>
                  <a:schemeClr val="tx1"/>
                </a:solidFill>
                <a:cs typeface="Calibri"/>
              </a:rPr>
              <a:t>Has one or more core CCN skill</a:t>
            </a:r>
          </a:p>
        </p:txBody>
      </p:sp>
      <p:sp>
        <p:nvSpPr>
          <p:cNvPr id="8" name="TextBox 7">
            <a:extLst>
              <a:ext uri="{FF2B5EF4-FFF2-40B4-BE49-F238E27FC236}">
                <a16:creationId xmlns:a16="http://schemas.microsoft.com/office/drawing/2014/main" id="{A54A008C-0806-4979-B96D-C087F0F2A5F2}"/>
              </a:ext>
            </a:extLst>
          </p:cNvPr>
          <p:cNvSpPr txBox="1"/>
          <p:nvPr/>
        </p:nvSpPr>
        <p:spPr>
          <a:xfrm>
            <a:off x="-876" y="6232891"/>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t>22</a:t>
            </a:r>
          </a:p>
        </p:txBody>
      </p:sp>
      <p:sp>
        <p:nvSpPr>
          <p:cNvPr id="22" name="Rectangle 21">
            <a:extLst>
              <a:ext uri="{FF2B5EF4-FFF2-40B4-BE49-F238E27FC236}">
                <a16:creationId xmlns:a16="http://schemas.microsoft.com/office/drawing/2014/main" id="{41DB83FC-2C67-42BD-A5FC-7434DA21C1EA}"/>
              </a:ext>
            </a:extLst>
          </p:cNvPr>
          <p:cNvSpPr/>
          <p:nvPr/>
        </p:nvSpPr>
        <p:spPr>
          <a:xfrm>
            <a:off x="1334738" y="5069494"/>
            <a:ext cx="9522525" cy="676081"/>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All Resumes with no job activity in 2018: </a:t>
            </a:r>
          </a:p>
          <a:p>
            <a:pPr algn="ctr"/>
            <a:r>
              <a:rPr lang="en-US" sz="1600">
                <a:cs typeface="Calibri"/>
              </a:rPr>
              <a:t>XX</a:t>
            </a:r>
            <a:endParaRPr lang="en-US" sz="1600"/>
          </a:p>
        </p:txBody>
      </p:sp>
    </p:spTree>
    <p:extLst>
      <p:ext uri="{BB962C8B-B14F-4D97-AF65-F5344CB8AC3E}">
        <p14:creationId xmlns:p14="http://schemas.microsoft.com/office/powerpoint/2010/main" val="1849446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257C9E-392E-416E-9FDD-978A02F97496}"/>
              </a:ext>
            </a:extLst>
          </p:cNvPr>
          <p:cNvSpPr/>
          <p:nvPr/>
        </p:nvSpPr>
        <p:spPr>
          <a:xfrm>
            <a:off x="1002502" y="381012"/>
            <a:ext cx="10186996" cy="819079"/>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cs typeface="Calibri"/>
              </a:rPr>
              <a:t>All Virginia job ads, 2016-2017: 1,486,697</a:t>
            </a:r>
            <a:endParaRPr lang="en-US"/>
          </a:p>
        </p:txBody>
      </p:sp>
      <p:sp>
        <p:nvSpPr>
          <p:cNvPr id="8" name="Rectangle 7">
            <a:extLst>
              <a:ext uri="{FF2B5EF4-FFF2-40B4-BE49-F238E27FC236}">
                <a16:creationId xmlns:a16="http://schemas.microsoft.com/office/drawing/2014/main" id="{B593B826-6AD0-4BF3-B051-3E6BC55D224A}"/>
              </a:ext>
            </a:extLst>
          </p:cNvPr>
          <p:cNvSpPr/>
          <p:nvPr/>
        </p:nvSpPr>
        <p:spPr>
          <a:xfrm>
            <a:off x="2366051" y="2375320"/>
            <a:ext cx="2470714" cy="91353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ads in Richmond: </a:t>
            </a:r>
          </a:p>
          <a:p>
            <a:pPr algn="ctr"/>
            <a:r>
              <a:rPr lang="en-US" sz="1600">
                <a:cs typeface="Calibri"/>
              </a:rPr>
              <a:t>1,609</a:t>
            </a:r>
          </a:p>
        </p:txBody>
      </p:sp>
      <p:sp>
        <p:nvSpPr>
          <p:cNvPr id="9" name="Rectangle 8">
            <a:extLst>
              <a:ext uri="{FF2B5EF4-FFF2-40B4-BE49-F238E27FC236}">
                <a16:creationId xmlns:a16="http://schemas.microsoft.com/office/drawing/2014/main" id="{8DBA8B45-77E9-44A3-83E1-CF1D47CC7769}"/>
              </a:ext>
            </a:extLst>
          </p:cNvPr>
          <p:cNvSpPr/>
          <p:nvPr/>
        </p:nvSpPr>
        <p:spPr>
          <a:xfrm>
            <a:off x="7495453" y="2383254"/>
            <a:ext cx="2335650" cy="905596"/>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ads in Blacksburg:</a:t>
            </a:r>
          </a:p>
          <a:p>
            <a:pPr algn="ctr"/>
            <a:r>
              <a:rPr lang="en-US" sz="1600">
                <a:cs typeface="Calibri"/>
              </a:rPr>
              <a:t> 245</a:t>
            </a:r>
            <a:endParaRPr lang="en-US" sz="2000"/>
          </a:p>
        </p:txBody>
      </p:sp>
      <p:sp>
        <p:nvSpPr>
          <p:cNvPr id="11" name="Rectangle 10">
            <a:extLst>
              <a:ext uri="{FF2B5EF4-FFF2-40B4-BE49-F238E27FC236}">
                <a16:creationId xmlns:a16="http://schemas.microsoft.com/office/drawing/2014/main" id="{A614EAF5-B350-4045-8E3C-E1D843443529}"/>
              </a:ext>
            </a:extLst>
          </p:cNvPr>
          <p:cNvSpPr/>
          <p:nvPr/>
        </p:nvSpPr>
        <p:spPr>
          <a:xfrm>
            <a:off x="1627600" y="7652432"/>
            <a:ext cx="3888813" cy="1326909"/>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F2F2F2"/>
                </a:solidFill>
                <a:cs typeface="Calibri"/>
              </a:rPr>
              <a:t>All Richmond resumes: 91,885</a:t>
            </a:r>
            <a:endParaRPr lang="en-US" sz="1600">
              <a:solidFill>
                <a:srgbClr val="F2F2F2"/>
              </a:solidFill>
            </a:endParaRPr>
          </a:p>
        </p:txBody>
      </p:sp>
      <p:sp>
        <p:nvSpPr>
          <p:cNvPr id="12" name="Rectangle 11">
            <a:extLst>
              <a:ext uri="{FF2B5EF4-FFF2-40B4-BE49-F238E27FC236}">
                <a16:creationId xmlns:a16="http://schemas.microsoft.com/office/drawing/2014/main" id="{41DB83FC-2C67-42BD-A5FC-7434DA21C1EA}"/>
              </a:ext>
            </a:extLst>
          </p:cNvPr>
          <p:cNvSpPr/>
          <p:nvPr/>
        </p:nvSpPr>
        <p:spPr>
          <a:xfrm>
            <a:off x="7647158" y="7673386"/>
            <a:ext cx="2462210" cy="1326909"/>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rgbClr val="F2F2F2"/>
                </a:solidFill>
                <a:cs typeface="Calibri"/>
              </a:rPr>
              <a:t>All Blacksburg-Christiansburg-Radford resumes: 10,423</a:t>
            </a:r>
            <a:endParaRPr lang="en-US" sz="1600">
              <a:solidFill>
                <a:srgbClr val="F2F2F2"/>
              </a:solidFill>
            </a:endParaRPr>
          </a:p>
        </p:txBody>
      </p:sp>
      <p:sp>
        <p:nvSpPr>
          <p:cNvPr id="2" name="TextBox 1">
            <a:extLst>
              <a:ext uri="{FF2B5EF4-FFF2-40B4-BE49-F238E27FC236}">
                <a16:creationId xmlns:a16="http://schemas.microsoft.com/office/drawing/2014/main" id="{9BD20656-217C-4832-B645-80E254480E4C}"/>
              </a:ext>
            </a:extLst>
          </p:cNvPr>
          <p:cNvSpPr txBox="1"/>
          <p:nvPr/>
        </p:nvSpPr>
        <p:spPr>
          <a:xfrm>
            <a:off x="149002" y="8476662"/>
            <a:ext cx="28532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t>15</a:t>
            </a:r>
          </a:p>
        </p:txBody>
      </p:sp>
      <p:sp>
        <p:nvSpPr>
          <p:cNvPr id="30" name="Arrow: Down 15">
            <a:extLst>
              <a:ext uri="{FF2B5EF4-FFF2-40B4-BE49-F238E27FC236}">
                <a16:creationId xmlns:a16="http://schemas.microsoft.com/office/drawing/2014/main" id="{ADF95338-5B37-4EE2-BC46-63F0D6D26C4F}"/>
              </a:ext>
            </a:extLst>
          </p:cNvPr>
          <p:cNvSpPr/>
          <p:nvPr/>
        </p:nvSpPr>
        <p:spPr>
          <a:xfrm>
            <a:off x="3557345" y="2047166"/>
            <a:ext cx="189992" cy="21640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Arrow: Down 16">
            <a:extLst>
              <a:ext uri="{FF2B5EF4-FFF2-40B4-BE49-F238E27FC236}">
                <a16:creationId xmlns:a16="http://schemas.microsoft.com/office/drawing/2014/main" id="{871E6356-F30B-46C6-A32E-E580E9E654F7}"/>
              </a:ext>
            </a:extLst>
          </p:cNvPr>
          <p:cNvSpPr/>
          <p:nvPr/>
        </p:nvSpPr>
        <p:spPr>
          <a:xfrm>
            <a:off x="8564050" y="2047166"/>
            <a:ext cx="210312" cy="254747"/>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107D98A6-D95A-4AD1-8730-CBBED7A2D517}"/>
              </a:ext>
            </a:extLst>
          </p:cNvPr>
          <p:cNvSpPr/>
          <p:nvPr/>
        </p:nvSpPr>
        <p:spPr>
          <a:xfrm>
            <a:off x="1782350" y="1575698"/>
            <a:ext cx="3734063" cy="400266"/>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rgbClr val="A5A5A5"/>
                </a:solidFill>
                <a:cs typeface="Calibri"/>
              </a:rPr>
              <a:t>….....</a:t>
            </a:r>
            <a:endParaRPr lang="en-US"/>
          </a:p>
        </p:txBody>
      </p:sp>
      <p:sp>
        <p:nvSpPr>
          <p:cNvPr id="33" name="Arrow: Down 17">
            <a:extLst>
              <a:ext uri="{FF2B5EF4-FFF2-40B4-BE49-F238E27FC236}">
                <a16:creationId xmlns:a16="http://schemas.microsoft.com/office/drawing/2014/main" id="{99F8FF11-ADB7-4239-9D6C-7C9E871E368A}"/>
              </a:ext>
            </a:extLst>
          </p:cNvPr>
          <p:cNvSpPr/>
          <p:nvPr/>
        </p:nvSpPr>
        <p:spPr>
          <a:xfrm>
            <a:off x="3557344" y="1297912"/>
            <a:ext cx="189992" cy="21640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91BB10A8-7746-4ED6-B5BD-58E683EE7D53}"/>
              </a:ext>
            </a:extLst>
          </p:cNvPr>
          <p:cNvSpPr/>
          <p:nvPr/>
        </p:nvSpPr>
        <p:spPr>
          <a:xfrm>
            <a:off x="7096862" y="1557160"/>
            <a:ext cx="3135007" cy="400266"/>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rgbClr val="A5A5A5"/>
                </a:solidFill>
                <a:cs typeface="Calibri"/>
              </a:rPr>
              <a:t>….....</a:t>
            </a:r>
            <a:endParaRPr lang="en-US"/>
          </a:p>
        </p:txBody>
      </p:sp>
      <p:sp>
        <p:nvSpPr>
          <p:cNvPr id="35" name="Arrow: Down 58">
            <a:extLst>
              <a:ext uri="{FF2B5EF4-FFF2-40B4-BE49-F238E27FC236}">
                <a16:creationId xmlns:a16="http://schemas.microsoft.com/office/drawing/2014/main" id="{41FCC505-D892-4618-A75D-9F41B42E5F02}"/>
              </a:ext>
            </a:extLst>
          </p:cNvPr>
          <p:cNvSpPr/>
          <p:nvPr/>
        </p:nvSpPr>
        <p:spPr>
          <a:xfrm>
            <a:off x="8564050" y="1280012"/>
            <a:ext cx="210312" cy="21640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6AE1669D-EBB4-4784-A161-22B40BFE28C8}"/>
              </a:ext>
            </a:extLst>
          </p:cNvPr>
          <p:cNvSpPr/>
          <p:nvPr/>
        </p:nvSpPr>
        <p:spPr>
          <a:xfrm>
            <a:off x="2366051" y="3526997"/>
            <a:ext cx="2470714" cy="922967"/>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candidates in Richmond:</a:t>
            </a:r>
          </a:p>
          <a:p>
            <a:pPr algn="ctr"/>
            <a:r>
              <a:rPr lang="en-US" sz="1600">
                <a:cs typeface="Calibri"/>
              </a:rPr>
              <a:t> 3,150</a:t>
            </a:r>
            <a:endParaRPr lang="en-US" sz="1600"/>
          </a:p>
        </p:txBody>
      </p:sp>
      <p:sp>
        <p:nvSpPr>
          <p:cNvPr id="39" name="Rectangle 38">
            <a:extLst>
              <a:ext uri="{FF2B5EF4-FFF2-40B4-BE49-F238E27FC236}">
                <a16:creationId xmlns:a16="http://schemas.microsoft.com/office/drawing/2014/main" id="{AA25AEC0-77D0-439D-BF15-153523FEFC78}"/>
              </a:ext>
            </a:extLst>
          </p:cNvPr>
          <p:cNvSpPr/>
          <p:nvPr/>
        </p:nvSpPr>
        <p:spPr>
          <a:xfrm>
            <a:off x="7495453" y="3521911"/>
            <a:ext cx="2335649" cy="895020"/>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cs typeface="Calibri"/>
              </a:rPr>
              <a:t>Critical Care Nurse candidates in Blacksburg: </a:t>
            </a:r>
          </a:p>
          <a:p>
            <a:pPr algn="ctr"/>
            <a:r>
              <a:rPr lang="en-US" sz="1600">
                <a:cs typeface="Calibri"/>
              </a:rPr>
              <a:t>266</a:t>
            </a:r>
          </a:p>
        </p:txBody>
      </p:sp>
      <p:sp>
        <p:nvSpPr>
          <p:cNvPr id="44" name="Rectangle 43">
            <a:extLst>
              <a:ext uri="{FF2B5EF4-FFF2-40B4-BE49-F238E27FC236}">
                <a16:creationId xmlns:a16="http://schemas.microsoft.com/office/drawing/2014/main" id="{41DB83FC-2C67-42BD-A5FC-7434DA21C1EA}"/>
              </a:ext>
            </a:extLst>
          </p:cNvPr>
          <p:cNvSpPr/>
          <p:nvPr/>
        </p:nvSpPr>
        <p:spPr>
          <a:xfrm>
            <a:off x="1002502" y="5783156"/>
            <a:ext cx="10186997" cy="713897"/>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cs typeface="Calibri"/>
              </a:rPr>
              <a:t>All Resumes with no job activity in 2018: </a:t>
            </a:r>
          </a:p>
          <a:p>
            <a:pPr algn="ctr"/>
            <a:r>
              <a:rPr lang="en-US">
                <a:cs typeface="Calibri"/>
              </a:rPr>
              <a:t>XX</a:t>
            </a:r>
            <a:endParaRPr lang="en-US"/>
          </a:p>
        </p:txBody>
      </p:sp>
      <p:sp>
        <p:nvSpPr>
          <p:cNvPr id="45" name="Arrow: Down 17">
            <a:extLst>
              <a:ext uri="{FF2B5EF4-FFF2-40B4-BE49-F238E27FC236}">
                <a16:creationId xmlns:a16="http://schemas.microsoft.com/office/drawing/2014/main" id="{99F8FF11-ADB7-4239-9D6C-7C9E871E368A}"/>
              </a:ext>
            </a:extLst>
          </p:cNvPr>
          <p:cNvSpPr/>
          <p:nvPr/>
        </p:nvSpPr>
        <p:spPr>
          <a:xfrm flipV="1">
            <a:off x="3554385" y="4530843"/>
            <a:ext cx="189992" cy="21640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Arrow: Down 58">
            <a:extLst>
              <a:ext uri="{FF2B5EF4-FFF2-40B4-BE49-F238E27FC236}">
                <a16:creationId xmlns:a16="http://schemas.microsoft.com/office/drawing/2014/main" id="{41FCC505-D892-4618-A75D-9F41B42E5F02}"/>
              </a:ext>
            </a:extLst>
          </p:cNvPr>
          <p:cNvSpPr/>
          <p:nvPr/>
        </p:nvSpPr>
        <p:spPr>
          <a:xfrm flipV="1">
            <a:off x="8558121" y="4482311"/>
            <a:ext cx="210312" cy="21640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107D98A6-D95A-4AD1-8730-CBBED7A2D517}"/>
              </a:ext>
            </a:extLst>
          </p:cNvPr>
          <p:cNvSpPr/>
          <p:nvPr/>
        </p:nvSpPr>
        <p:spPr>
          <a:xfrm>
            <a:off x="1782350" y="4829968"/>
            <a:ext cx="3734063" cy="400266"/>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rgbClr val="A5A5A5"/>
                </a:solidFill>
                <a:cs typeface="Calibri"/>
              </a:rPr>
              <a:t>….....</a:t>
            </a:r>
            <a:endParaRPr lang="en-US"/>
          </a:p>
        </p:txBody>
      </p:sp>
      <p:sp>
        <p:nvSpPr>
          <p:cNvPr id="48" name="Rectangle 47">
            <a:extLst>
              <a:ext uri="{FF2B5EF4-FFF2-40B4-BE49-F238E27FC236}">
                <a16:creationId xmlns:a16="http://schemas.microsoft.com/office/drawing/2014/main" id="{91BB10A8-7746-4ED6-B5BD-58E683EE7D53}"/>
              </a:ext>
            </a:extLst>
          </p:cNvPr>
          <p:cNvSpPr/>
          <p:nvPr/>
        </p:nvSpPr>
        <p:spPr>
          <a:xfrm>
            <a:off x="7096862" y="4811430"/>
            <a:ext cx="3135007" cy="400266"/>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rgbClr val="A5A5A5"/>
                </a:solidFill>
                <a:cs typeface="Calibri"/>
              </a:rPr>
              <a:t>….....</a:t>
            </a:r>
            <a:endParaRPr lang="en-US"/>
          </a:p>
        </p:txBody>
      </p:sp>
      <p:sp>
        <p:nvSpPr>
          <p:cNvPr id="49" name="Arrow: Down 17">
            <a:extLst>
              <a:ext uri="{FF2B5EF4-FFF2-40B4-BE49-F238E27FC236}">
                <a16:creationId xmlns:a16="http://schemas.microsoft.com/office/drawing/2014/main" id="{99F8FF11-ADB7-4239-9D6C-7C9E871E368A}"/>
              </a:ext>
            </a:extLst>
          </p:cNvPr>
          <p:cNvSpPr/>
          <p:nvPr/>
        </p:nvSpPr>
        <p:spPr>
          <a:xfrm flipV="1">
            <a:off x="3552777" y="5424396"/>
            <a:ext cx="189992" cy="21640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0" name="Arrow: Down 58">
            <a:extLst>
              <a:ext uri="{FF2B5EF4-FFF2-40B4-BE49-F238E27FC236}">
                <a16:creationId xmlns:a16="http://schemas.microsoft.com/office/drawing/2014/main" id="{41FCC505-D892-4618-A75D-9F41B42E5F02}"/>
              </a:ext>
            </a:extLst>
          </p:cNvPr>
          <p:cNvSpPr/>
          <p:nvPr/>
        </p:nvSpPr>
        <p:spPr>
          <a:xfrm flipV="1">
            <a:off x="8556513" y="5375864"/>
            <a:ext cx="210312" cy="216408"/>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383597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EEE06-720D-DB45-80CC-26D02E5C377B}"/>
              </a:ext>
            </a:extLst>
          </p:cNvPr>
          <p:cNvSpPr>
            <a:spLocks noGrp="1"/>
          </p:cNvSpPr>
          <p:nvPr>
            <p:ph type="title"/>
          </p:nvPr>
        </p:nvSpPr>
        <p:spPr/>
        <p:txBody>
          <a:bodyPr/>
          <a:lstStyle/>
          <a:p>
            <a:r>
              <a:rPr lang="en-US"/>
              <a:t>Data Pathways</a:t>
            </a:r>
          </a:p>
        </p:txBody>
      </p:sp>
      <p:sp>
        <p:nvSpPr>
          <p:cNvPr id="3" name="Content Placeholder 2">
            <a:extLst>
              <a:ext uri="{FF2B5EF4-FFF2-40B4-BE49-F238E27FC236}">
                <a16:creationId xmlns:a16="http://schemas.microsoft.com/office/drawing/2014/main" id="{78D226BA-F864-2440-A0F1-70C5B4639C2A}"/>
              </a:ext>
            </a:extLst>
          </p:cNvPr>
          <p:cNvSpPr>
            <a:spLocks noGrp="1"/>
          </p:cNvSpPr>
          <p:nvPr>
            <p:ph idx="1"/>
          </p:nvPr>
        </p:nvSpPr>
        <p:spPr>
          <a:xfrm>
            <a:off x="5207079" y="1304974"/>
            <a:ext cx="2408354" cy="578946"/>
          </a:xfrm>
        </p:spPr>
        <p:txBody>
          <a:bodyPr anchor="t"/>
          <a:lstStyle/>
          <a:p>
            <a:pPr marL="0" indent="0" algn="ctr">
              <a:buNone/>
            </a:pPr>
            <a:r>
              <a:rPr lang="en-US" sz="1600">
                <a:solidFill>
                  <a:schemeClr val="tx2"/>
                </a:solidFill>
              </a:rPr>
              <a:t>What skills do </a:t>
            </a:r>
            <a:r>
              <a:rPr lang="en-US" sz="1600" b="1">
                <a:solidFill>
                  <a:schemeClr val="tx2"/>
                </a:solidFill>
              </a:rPr>
              <a:t>employers</a:t>
            </a:r>
            <a:r>
              <a:rPr lang="en-US" sz="1600">
                <a:solidFill>
                  <a:schemeClr val="tx2"/>
                </a:solidFill>
              </a:rPr>
              <a:t> need? </a:t>
            </a:r>
          </a:p>
        </p:txBody>
      </p:sp>
      <p:sp>
        <p:nvSpPr>
          <p:cNvPr id="4" name="Slide Number Placeholder 3">
            <a:extLst>
              <a:ext uri="{FF2B5EF4-FFF2-40B4-BE49-F238E27FC236}">
                <a16:creationId xmlns:a16="http://schemas.microsoft.com/office/drawing/2014/main" id="{E9CC2986-1F49-FB4F-82D0-91B414266597}"/>
              </a:ext>
            </a:extLst>
          </p:cNvPr>
          <p:cNvSpPr>
            <a:spLocks noGrp="1"/>
          </p:cNvSpPr>
          <p:nvPr>
            <p:ph type="sldNum" sz="quarter" idx="4"/>
          </p:nvPr>
        </p:nvSpPr>
        <p:spPr/>
        <p:txBody>
          <a:bodyPr/>
          <a:lstStyle/>
          <a:p>
            <a:fld id="{0F418C06-167A-E646-9EF6-18275B625F6B}" type="slidenum">
              <a:rPr lang="en-US" smtClean="0"/>
              <a:pPr/>
              <a:t>65</a:t>
            </a:fld>
            <a:endParaRPr lang="en-US"/>
          </a:p>
        </p:txBody>
      </p:sp>
      <p:sp>
        <p:nvSpPr>
          <p:cNvPr id="5" name="Content Placeholder 2">
            <a:extLst>
              <a:ext uri="{FF2B5EF4-FFF2-40B4-BE49-F238E27FC236}">
                <a16:creationId xmlns:a16="http://schemas.microsoft.com/office/drawing/2014/main" id="{2C59224A-1D0D-3041-ADC7-D3F10F7C58A0}"/>
              </a:ext>
            </a:extLst>
          </p:cNvPr>
          <p:cNvSpPr txBox="1">
            <a:spLocks/>
          </p:cNvSpPr>
          <p:nvPr/>
        </p:nvSpPr>
        <p:spPr>
          <a:xfrm>
            <a:off x="1428168" y="5391303"/>
            <a:ext cx="2730284" cy="575367"/>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ITC Franklin Gothic Std Book" panose="020B0504030503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ITC Franklin Gothic Std Book" panose="020B0504030503020204" pitchFamily="34"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ITC Franklin Gothic Std Book" panose="020B0504030503020204" pitchFamily="34"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600">
                <a:solidFill>
                  <a:schemeClr val="tx2"/>
                </a:solidFill>
              </a:rPr>
              <a:t>What skills do </a:t>
            </a:r>
            <a:r>
              <a:rPr lang="en-US" sz="1600" b="1">
                <a:solidFill>
                  <a:schemeClr val="tx2"/>
                </a:solidFill>
              </a:rPr>
              <a:t>job seekers </a:t>
            </a:r>
            <a:r>
              <a:rPr lang="en-US" sz="1600">
                <a:solidFill>
                  <a:schemeClr val="tx2"/>
                </a:solidFill>
              </a:rPr>
              <a:t>already have?</a:t>
            </a:r>
          </a:p>
        </p:txBody>
      </p:sp>
      <p:sp>
        <p:nvSpPr>
          <p:cNvPr id="6" name="Content Placeholder 2">
            <a:extLst>
              <a:ext uri="{FF2B5EF4-FFF2-40B4-BE49-F238E27FC236}">
                <a16:creationId xmlns:a16="http://schemas.microsoft.com/office/drawing/2014/main" id="{C9DB083A-EF57-E547-89A6-63FFBFD19007}"/>
              </a:ext>
            </a:extLst>
          </p:cNvPr>
          <p:cNvSpPr txBox="1">
            <a:spLocks/>
          </p:cNvSpPr>
          <p:nvPr/>
        </p:nvSpPr>
        <p:spPr>
          <a:xfrm>
            <a:off x="8299246" y="5273883"/>
            <a:ext cx="3540921" cy="591578"/>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ITC Franklin Gothic Std Book" panose="020B0504030503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ITC Franklin Gothic Std Book" panose="020B0504030503020204" pitchFamily="34"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ITC Franklin Gothic Std Book" panose="020B0504030503020204" pitchFamily="34"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600">
                <a:solidFill>
                  <a:schemeClr val="tx2"/>
                </a:solidFill>
                <a:latin typeface="ITC Franklin Gothic Std Book"/>
              </a:rPr>
              <a:t>How can job seekers gain </a:t>
            </a:r>
            <a:r>
              <a:rPr lang="en-US" sz="1600" b="1">
                <a:solidFill>
                  <a:schemeClr val="tx2"/>
                </a:solidFill>
                <a:latin typeface="ITC Franklin Gothic Std Book"/>
              </a:rPr>
              <a:t>new skills and credentials</a:t>
            </a:r>
            <a:r>
              <a:rPr lang="en-US" sz="1600">
                <a:solidFill>
                  <a:schemeClr val="tx2"/>
                </a:solidFill>
                <a:latin typeface="ITC Franklin Gothic Std Book"/>
              </a:rPr>
              <a:t>?</a:t>
            </a:r>
          </a:p>
        </p:txBody>
      </p:sp>
      <p:sp>
        <p:nvSpPr>
          <p:cNvPr id="7" name="Rounded Rectangle 6">
            <a:extLst>
              <a:ext uri="{FF2B5EF4-FFF2-40B4-BE49-F238E27FC236}">
                <a16:creationId xmlns:a16="http://schemas.microsoft.com/office/drawing/2014/main" id="{FCD903B3-63D5-F647-B32E-57DD7A1CD560}"/>
              </a:ext>
            </a:extLst>
          </p:cNvPr>
          <p:cNvSpPr/>
          <p:nvPr/>
        </p:nvSpPr>
        <p:spPr>
          <a:xfrm>
            <a:off x="5337804" y="1979802"/>
            <a:ext cx="2108536" cy="883404"/>
          </a:xfrm>
          <a:prstGeom prst="roundRect">
            <a:avLst/>
          </a:prstGeom>
          <a:solidFill>
            <a:schemeClr val="accent5">
              <a:lumMod val="60000"/>
              <a:lumOff val="4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rPr>
              <a:t>Job Ads </a:t>
            </a:r>
          </a:p>
          <a:p>
            <a:pPr algn="ctr"/>
            <a:r>
              <a:rPr lang="en-US" b="1">
                <a:solidFill>
                  <a:schemeClr val="tx2"/>
                </a:solidFill>
              </a:rPr>
              <a:t>(Burning Glass)</a:t>
            </a:r>
          </a:p>
        </p:txBody>
      </p:sp>
      <p:sp>
        <p:nvSpPr>
          <p:cNvPr id="8" name="Rounded Rectangle 7">
            <a:extLst>
              <a:ext uri="{FF2B5EF4-FFF2-40B4-BE49-F238E27FC236}">
                <a16:creationId xmlns:a16="http://schemas.microsoft.com/office/drawing/2014/main" id="{78649D2F-C18B-CD4A-9372-43F9CE2DE9AC}"/>
              </a:ext>
            </a:extLst>
          </p:cNvPr>
          <p:cNvSpPr/>
          <p:nvPr/>
        </p:nvSpPr>
        <p:spPr>
          <a:xfrm>
            <a:off x="1719268" y="4397567"/>
            <a:ext cx="2108536" cy="883404"/>
          </a:xfrm>
          <a:prstGeom prst="roundRect">
            <a:avLst/>
          </a:prstGeom>
          <a:solidFill>
            <a:schemeClr val="accent5">
              <a:lumMod val="60000"/>
              <a:lumOff val="4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rPr>
              <a:t>Resumes </a:t>
            </a:r>
          </a:p>
          <a:p>
            <a:pPr algn="ctr"/>
            <a:r>
              <a:rPr lang="en-US" b="1">
                <a:solidFill>
                  <a:schemeClr val="tx2"/>
                </a:solidFill>
              </a:rPr>
              <a:t>(Burning Glass)</a:t>
            </a:r>
          </a:p>
        </p:txBody>
      </p:sp>
      <p:sp>
        <p:nvSpPr>
          <p:cNvPr id="9" name="Rounded Rectangle 8">
            <a:extLst>
              <a:ext uri="{FF2B5EF4-FFF2-40B4-BE49-F238E27FC236}">
                <a16:creationId xmlns:a16="http://schemas.microsoft.com/office/drawing/2014/main" id="{3D29A222-15BD-7249-B15D-4D21DF967CB8}"/>
              </a:ext>
            </a:extLst>
          </p:cNvPr>
          <p:cNvSpPr/>
          <p:nvPr/>
        </p:nvSpPr>
        <p:spPr>
          <a:xfrm>
            <a:off x="8913337" y="4392185"/>
            <a:ext cx="2108536" cy="883404"/>
          </a:xfrm>
          <a:prstGeom prst="roundRect">
            <a:avLst/>
          </a:prstGeom>
          <a:solidFill>
            <a:schemeClr val="bg1">
              <a:lumMod val="8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rPr>
              <a:t>Educational Opportunities (SCHEV and VCCS)</a:t>
            </a:r>
          </a:p>
        </p:txBody>
      </p:sp>
      <p:sp>
        <p:nvSpPr>
          <p:cNvPr id="10" name="Content Placeholder 2">
            <a:extLst>
              <a:ext uri="{FF2B5EF4-FFF2-40B4-BE49-F238E27FC236}">
                <a16:creationId xmlns:a16="http://schemas.microsoft.com/office/drawing/2014/main" id="{7FFC0339-6F23-B24D-B403-AEE1FD8A3305}"/>
              </a:ext>
            </a:extLst>
          </p:cNvPr>
          <p:cNvSpPr txBox="1">
            <a:spLocks/>
          </p:cNvSpPr>
          <p:nvPr/>
        </p:nvSpPr>
        <p:spPr>
          <a:xfrm>
            <a:off x="668139" y="1184348"/>
            <a:ext cx="2499068" cy="627477"/>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ITC Franklin Gothic Std Book" panose="020B0504030503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ITC Franklin Gothic Std Book" panose="020B0504030503020204" pitchFamily="34"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ITC Franklin Gothic Std Book" panose="020B0504030503020204" pitchFamily="34"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600">
                <a:solidFill>
                  <a:schemeClr val="tx2"/>
                </a:solidFill>
                <a:latin typeface="ITC Franklin Gothic Std Book"/>
              </a:rPr>
              <a:t>Which jobs qualify as skilled technical work?</a:t>
            </a:r>
            <a:endParaRPr lang="en-US" sz="1600">
              <a:solidFill>
                <a:schemeClr val="tx2"/>
              </a:solidFill>
            </a:endParaRPr>
          </a:p>
        </p:txBody>
      </p:sp>
      <p:sp>
        <p:nvSpPr>
          <p:cNvPr id="11" name="Rounded Rectangle 10">
            <a:extLst>
              <a:ext uri="{FF2B5EF4-FFF2-40B4-BE49-F238E27FC236}">
                <a16:creationId xmlns:a16="http://schemas.microsoft.com/office/drawing/2014/main" id="{FB40D1BD-5993-2C42-AB89-36C312ABA11E}"/>
              </a:ext>
            </a:extLst>
          </p:cNvPr>
          <p:cNvSpPr/>
          <p:nvPr/>
        </p:nvSpPr>
        <p:spPr>
          <a:xfrm>
            <a:off x="863405" y="1978971"/>
            <a:ext cx="2108536" cy="883404"/>
          </a:xfrm>
          <a:prstGeom prst="roundRect">
            <a:avLst/>
          </a:prstGeom>
          <a:solidFill>
            <a:schemeClr val="accent5">
              <a:lumMod val="60000"/>
              <a:lumOff val="4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2"/>
                </a:solidFill>
              </a:rPr>
              <a:t>Skilled Technical Worker definition (Rothwell)</a:t>
            </a:r>
          </a:p>
        </p:txBody>
      </p:sp>
      <p:cxnSp>
        <p:nvCxnSpPr>
          <p:cNvPr id="12" name="Straight Arrow Connector 11">
            <a:extLst>
              <a:ext uri="{FF2B5EF4-FFF2-40B4-BE49-F238E27FC236}">
                <a16:creationId xmlns:a16="http://schemas.microsoft.com/office/drawing/2014/main" id="{E8B5E5C0-F2D0-4F79-B8FB-2AFF574EA391}"/>
              </a:ext>
            </a:extLst>
          </p:cNvPr>
          <p:cNvCxnSpPr/>
          <p:nvPr/>
        </p:nvCxnSpPr>
        <p:spPr>
          <a:xfrm flipH="1">
            <a:off x="3704769" y="2935513"/>
            <a:ext cx="1553032" cy="1431470"/>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B731379-65D3-43BA-86AE-81AE7D53BC53}"/>
              </a:ext>
            </a:extLst>
          </p:cNvPr>
          <p:cNvCxnSpPr/>
          <p:nvPr/>
        </p:nvCxnSpPr>
        <p:spPr>
          <a:xfrm flipV="1">
            <a:off x="3922030" y="3094716"/>
            <a:ext cx="1513117" cy="1416957"/>
          </a:xfrm>
          <a:prstGeom prst="straightConnector1">
            <a:avLst/>
          </a:prstGeom>
          <a:ln w="28575">
            <a:solidFill>
              <a:schemeClr val="accent5">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B79A6A9-1E97-4C81-953B-90D2B827650F}"/>
              </a:ext>
            </a:extLst>
          </p:cNvPr>
          <p:cNvSpPr/>
          <p:nvPr/>
        </p:nvSpPr>
        <p:spPr>
          <a:xfrm rot="19020000">
            <a:off x="3901965" y="3430590"/>
            <a:ext cx="1440544" cy="451757"/>
          </a:xfrm>
          <a:prstGeom prst="rect">
            <a:avLst/>
          </a:prstGeom>
          <a:solidFill>
            <a:schemeClr val="bg1">
              <a:lumMod val="95000"/>
            </a:schemeClr>
          </a:solidFill>
          <a:ln>
            <a:solidFill>
              <a:schemeClr val="accent5">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a:solidFill>
                  <a:schemeClr val="tx2"/>
                </a:solidFill>
                <a:cs typeface="Calibri"/>
              </a:rPr>
              <a:t>BGT skills classifications</a:t>
            </a:r>
            <a:endParaRPr lang="en-US" sz="1600">
              <a:solidFill>
                <a:schemeClr val="tx2"/>
              </a:solidFill>
            </a:endParaRPr>
          </a:p>
        </p:txBody>
      </p:sp>
      <p:cxnSp>
        <p:nvCxnSpPr>
          <p:cNvPr id="15" name="Straight Arrow Connector 14">
            <a:extLst>
              <a:ext uri="{FF2B5EF4-FFF2-40B4-BE49-F238E27FC236}">
                <a16:creationId xmlns:a16="http://schemas.microsoft.com/office/drawing/2014/main" id="{33504B20-8C66-423E-9635-72423155F434}"/>
              </a:ext>
            </a:extLst>
          </p:cNvPr>
          <p:cNvCxnSpPr>
            <a:cxnSpLocks/>
          </p:cNvCxnSpPr>
          <p:nvPr/>
        </p:nvCxnSpPr>
        <p:spPr>
          <a:xfrm>
            <a:off x="3100160" y="2386451"/>
            <a:ext cx="2193472" cy="16329"/>
          </a:xfrm>
          <a:prstGeom prst="straightConnector1">
            <a:avLst/>
          </a:prstGeom>
          <a:ln w="28575">
            <a:solidFill>
              <a:schemeClr val="accent5">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FE9E8CF-E8D8-404C-AD0F-CB6A8B4B21A3}"/>
              </a:ext>
            </a:extLst>
          </p:cNvPr>
          <p:cNvSpPr/>
          <p:nvPr/>
        </p:nvSpPr>
        <p:spPr>
          <a:xfrm>
            <a:off x="3328391" y="2163917"/>
            <a:ext cx="1440544" cy="451757"/>
          </a:xfrm>
          <a:prstGeom prst="rect">
            <a:avLst/>
          </a:prstGeom>
          <a:solidFill>
            <a:schemeClr val="bg1">
              <a:lumMod val="95000"/>
            </a:schemeClr>
          </a:solidFill>
          <a:ln>
            <a:solidFill>
              <a:schemeClr val="accent5">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a:solidFill>
                  <a:schemeClr val="tx2"/>
                </a:solidFill>
                <a:cs typeface="Calibri"/>
              </a:rPr>
              <a:t>O*NET codes</a:t>
            </a:r>
            <a:endParaRPr lang="en-US" sz="1600">
              <a:solidFill>
                <a:schemeClr val="tx2"/>
              </a:solidFill>
            </a:endParaRPr>
          </a:p>
        </p:txBody>
      </p:sp>
      <p:sp>
        <p:nvSpPr>
          <p:cNvPr id="17" name="Content Placeholder 2">
            <a:extLst>
              <a:ext uri="{FF2B5EF4-FFF2-40B4-BE49-F238E27FC236}">
                <a16:creationId xmlns:a16="http://schemas.microsoft.com/office/drawing/2014/main" id="{0019939C-A2A6-4963-823D-219E76190B6B}"/>
              </a:ext>
            </a:extLst>
          </p:cNvPr>
          <p:cNvSpPr txBox="1">
            <a:spLocks/>
          </p:cNvSpPr>
          <p:nvPr/>
        </p:nvSpPr>
        <p:spPr>
          <a:xfrm>
            <a:off x="1654088" y="3158365"/>
            <a:ext cx="2643562" cy="733138"/>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ITC Franklin Gothic Std Book" panose="020B0504030503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ITC Franklin Gothic Std Book" panose="020B0504030503020204" pitchFamily="34"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ITC Franklin Gothic Std Book" panose="020B0504030503020204" pitchFamily="34"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600">
                <a:solidFill>
                  <a:schemeClr val="tx2"/>
                </a:solidFill>
                <a:latin typeface="ITC Franklin Gothic Std Book"/>
              </a:rPr>
              <a:t>What skills are missing from the workforce?</a:t>
            </a:r>
            <a:endParaRPr lang="en-US" sz="1600">
              <a:solidFill>
                <a:schemeClr val="tx2"/>
              </a:solidFill>
            </a:endParaRPr>
          </a:p>
        </p:txBody>
      </p:sp>
      <p:sp>
        <p:nvSpPr>
          <p:cNvPr id="18" name="TextBox 17">
            <a:extLst>
              <a:ext uri="{FF2B5EF4-FFF2-40B4-BE49-F238E27FC236}">
                <a16:creationId xmlns:a16="http://schemas.microsoft.com/office/drawing/2014/main" id="{14B1797D-9F1D-47F0-A09C-6CC441CFB65E}"/>
              </a:ext>
            </a:extLst>
          </p:cNvPr>
          <p:cNvSpPr txBox="1"/>
          <p:nvPr/>
        </p:nvSpPr>
        <p:spPr>
          <a:xfrm>
            <a:off x="2727546" y="1261630"/>
            <a:ext cx="264235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tx2"/>
                </a:solidFill>
                <a:latin typeface="ITC Franklin Gothic Std Book"/>
              </a:rPr>
              <a:t>What skills are </a:t>
            </a:r>
            <a:endParaRPr lang="en-US" sz="1600">
              <a:solidFill>
                <a:schemeClr val="tx2"/>
              </a:solidFill>
              <a:latin typeface="ITC Franklin Gothic Std Book"/>
              <a:cs typeface="Calibri"/>
            </a:endParaRPr>
          </a:p>
          <a:p>
            <a:pPr algn="ctr"/>
            <a:r>
              <a:rPr lang="en-US" sz="1600">
                <a:solidFill>
                  <a:schemeClr val="tx2"/>
                </a:solidFill>
                <a:latin typeface="ITC Franklin Gothic Std Book"/>
              </a:rPr>
              <a:t>required for local STW positions?</a:t>
            </a:r>
            <a:endParaRPr lang="en-US" sz="1600">
              <a:solidFill>
                <a:schemeClr val="tx2"/>
              </a:solidFill>
              <a:latin typeface="ITC Franklin Gothic Std Book"/>
              <a:cs typeface="Calibri"/>
            </a:endParaRPr>
          </a:p>
        </p:txBody>
      </p:sp>
      <p:sp>
        <p:nvSpPr>
          <p:cNvPr id="19" name="TextBox 18">
            <a:extLst>
              <a:ext uri="{FF2B5EF4-FFF2-40B4-BE49-F238E27FC236}">
                <a16:creationId xmlns:a16="http://schemas.microsoft.com/office/drawing/2014/main" id="{9D3C3A3E-760F-45DD-8505-5FB30EA63C61}"/>
              </a:ext>
            </a:extLst>
          </p:cNvPr>
          <p:cNvSpPr txBox="1"/>
          <p:nvPr/>
        </p:nvSpPr>
        <p:spPr>
          <a:xfrm>
            <a:off x="5293632" y="4259488"/>
            <a:ext cx="23814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tx2"/>
                </a:solidFill>
                <a:latin typeface="ITC Franklin Gothic Std Book"/>
              </a:rPr>
              <a:t>Are there opportunities to gain missing skills and credentials?</a:t>
            </a:r>
          </a:p>
        </p:txBody>
      </p:sp>
      <p:sp>
        <p:nvSpPr>
          <p:cNvPr id="20" name="TextBox 19">
            <a:extLst>
              <a:ext uri="{FF2B5EF4-FFF2-40B4-BE49-F238E27FC236}">
                <a16:creationId xmlns:a16="http://schemas.microsoft.com/office/drawing/2014/main" id="{C045082D-90AD-46D4-B9DF-70013C8BD3F2}"/>
              </a:ext>
            </a:extLst>
          </p:cNvPr>
          <p:cNvSpPr txBox="1"/>
          <p:nvPr/>
        </p:nvSpPr>
        <p:spPr>
          <a:xfrm>
            <a:off x="8360788" y="3041973"/>
            <a:ext cx="274466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tx2"/>
                </a:solidFill>
                <a:latin typeface="ITC Franklin Gothic Std Book"/>
              </a:rPr>
              <a:t>Do local educational opportunities match the local job market?</a:t>
            </a:r>
            <a:endParaRPr lang="en-US" sz="1600">
              <a:solidFill>
                <a:schemeClr val="tx2"/>
              </a:solidFill>
            </a:endParaRPr>
          </a:p>
        </p:txBody>
      </p:sp>
      <p:cxnSp>
        <p:nvCxnSpPr>
          <p:cNvPr id="23" name="Straight Arrow Connector 22">
            <a:extLst>
              <a:ext uri="{FF2B5EF4-FFF2-40B4-BE49-F238E27FC236}">
                <a16:creationId xmlns:a16="http://schemas.microsoft.com/office/drawing/2014/main" id="{1E4E61D3-F92D-4645-A0C8-16341938AC0D}"/>
              </a:ext>
            </a:extLst>
          </p:cNvPr>
          <p:cNvCxnSpPr>
            <a:cxnSpLocks/>
          </p:cNvCxnSpPr>
          <p:nvPr/>
        </p:nvCxnSpPr>
        <p:spPr>
          <a:xfrm>
            <a:off x="7332887" y="3040287"/>
            <a:ext cx="1513117" cy="1416957"/>
          </a:xfrm>
          <a:prstGeom prst="straightConnector1">
            <a:avLst/>
          </a:prstGeom>
          <a:ln w="285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0D897F8-0DB4-4539-A9EC-555BBF9D7421}"/>
              </a:ext>
            </a:extLst>
          </p:cNvPr>
          <p:cNvCxnSpPr>
            <a:cxnSpLocks/>
          </p:cNvCxnSpPr>
          <p:nvPr/>
        </p:nvCxnSpPr>
        <p:spPr>
          <a:xfrm flipH="1" flipV="1">
            <a:off x="7514768" y="2844797"/>
            <a:ext cx="1553032" cy="143147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89D0BED-0C1F-4A08-AD18-7A962F5555CB}"/>
              </a:ext>
            </a:extLst>
          </p:cNvPr>
          <p:cNvCxnSpPr>
            <a:cxnSpLocks/>
          </p:cNvCxnSpPr>
          <p:nvPr/>
        </p:nvCxnSpPr>
        <p:spPr>
          <a:xfrm flipV="1">
            <a:off x="5128528" y="3974642"/>
            <a:ext cx="2592616" cy="19956"/>
          </a:xfrm>
          <a:prstGeom prst="straightConnector1">
            <a:avLst/>
          </a:prstGeom>
          <a:ln w="2857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98D98C0-908A-43F5-A5FB-7E12ECAD65F0}"/>
              </a:ext>
            </a:extLst>
          </p:cNvPr>
          <p:cNvSpPr/>
          <p:nvPr/>
        </p:nvSpPr>
        <p:spPr>
          <a:xfrm>
            <a:off x="5950507" y="3804370"/>
            <a:ext cx="1070430" cy="315454"/>
          </a:xfrm>
          <a:prstGeom prst="rect">
            <a:avLst/>
          </a:prstGeom>
          <a:solidFill>
            <a:schemeClr val="bg1">
              <a:lumMod val="9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a:solidFill>
                  <a:schemeClr val="tx2"/>
                </a:solidFill>
                <a:cs typeface="Calibri"/>
              </a:rPr>
              <a:t>CIP codes</a:t>
            </a:r>
          </a:p>
        </p:txBody>
      </p:sp>
      <p:sp>
        <p:nvSpPr>
          <p:cNvPr id="30" name="Rectangle 29">
            <a:extLst>
              <a:ext uri="{FF2B5EF4-FFF2-40B4-BE49-F238E27FC236}">
                <a16:creationId xmlns:a16="http://schemas.microsoft.com/office/drawing/2014/main" id="{EBF8E64D-7AC2-4BCE-9F9D-586161D1ED7E}"/>
              </a:ext>
            </a:extLst>
          </p:cNvPr>
          <p:cNvSpPr/>
          <p:nvPr/>
        </p:nvSpPr>
        <p:spPr>
          <a:xfrm rot="2640000">
            <a:off x="7657914" y="3391681"/>
            <a:ext cx="977901" cy="451757"/>
          </a:xfrm>
          <a:prstGeom prst="rect">
            <a:avLst/>
          </a:prstGeom>
          <a:solidFill>
            <a:schemeClr val="bg1">
              <a:lumMod val="95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a:solidFill>
                  <a:schemeClr val="tx2"/>
                </a:solidFill>
                <a:cs typeface="Calibri"/>
              </a:rPr>
              <a:t>CIP codes</a:t>
            </a:r>
          </a:p>
        </p:txBody>
      </p:sp>
    </p:spTree>
    <p:extLst>
      <p:ext uri="{BB962C8B-B14F-4D97-AF65-F5344CB8AC3E}">
        <p14:creationId xmlns:p14="http://schemas.microsoft.com/office/powerpoint/2010/main" val="2743713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1" grpId="0" animBg="1"/>
      <p:bldP spid="14" grpId="0" animBg="1"/>
      <p:bldP spid="16" grpId="0" animBg="1"/>
      <p:bldP spid="17" grpId="0"/>
      <p:bldP spid="18" grpId="0"/>
      <p:bldP spid="19" grpId="0"/>
      <p:bldP spid="20" grpId="0"/>
      <p:bldP spid="29" grpId="0" animBg="1"/>
      <p:bldP spid="30"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47F793-779E-4E5B-8110-47C4D37F0B87}"/>
              </a:ext>
            </a:extLst>
          </p:cNvPr>
          <p:cNvSpPr>
            <a:spLocks noGrp="1"/>
          </p:cNvSpPr>
          <p:nvPr>
            <p:ph type="body" sz="quarter" idx="4294967295"/>
          </p:nvPr>
        </p:nvSpPr>
        <p:spPr>
          <a:xfrm>
            <a:off x="0" y="614069"/>
            <a:ext cx="12192000" cy="508150"/>
          </a:xfrm>
          <a:prstGeom prst="rect">
            <a:avLst/>
          </a:prstGeom>
        </p:spPr>
        <p:txBody>
          <a:bodyPr vert="horz" anchor="t"/>
          <a:lstStyle/>
          <a:p>
            <a:r>
              <a:rPr lang="en-US"/>
              <a:t>Measuring Mismatch of Job-Requested Skills to Workforce Skills</a:t>
            </a:r>
          </a:p>
        </p:txBody>
      </p:sp>
      <p:sp>
        <p:nvSpPr>
          <p:cNvPr id="3" name="Text Placeholder 2">
            <a:extLst>
              <a:ext uri="{FF2B5EF4-FFF2-40B4-BE49-F238E27FC236}">
                <a16:creationId xmlns:a16="http://schemas.microsoft.com/office/drawing/2014/main" id="{1E3E5DA7-38D6-4C65-B799-FDC61950C369}"/>
              </a:ext>
            </a:extLst>
          </p:cNvPr>
          <p:cNvSpPr>
            <a:spLocks noGrp="1"/>
          </p:cNvSpPr>
          <p:nvPr>
            <p:ph type="body" sz="quarter" idx="14"/>
          </p:nvPr>
        </p:nvSpPr>
        <p:spPr>
          <a:xfrm>
            <a:off x="1964724" y="1321830"/>
            <a:ext cx="8263467" cy="666922"/>
          </a:xfrm>
        </p:spPr>
        <p:txBody>
          <a:bodyPr vert="horz" anchor="t"/>
          <a:lstStyle/>
          <a:p>
            <a:r>
              <a:rPr lang="en-US"/>
              <a:t>Once you've found job ads and resumes that matter you can use linear algebra to get a mismatch metric:</a:t>
            </a:r>
          </a:p>
          <a:p>
            <a:endParaRPr lang="en-US"/>
          </a:p>
        </p:txBody>
      </p:sp>
      <p:sp>
        <p:nvSpPr>
          <p:cNvPr id="4" name="Slide Number Placeholder 3">
            <a:extLst>
              <a:ext uri="{FF2B5EF4-FFF2-40B4-BE49-F238E27FC236}">
                <a16:creationId xmlns:a16="http://schemas.microsoft.com/office/drawing/2014/main" id="{CC60B63B-1E6A-467E-91E3-88867B6244A2}"/>
              </a:ext>
            </a:extLst>
          </p:cNvPr>
          <p:cNvSpPr>
            <a:spLocks noGrp="1"/>
          </p:cNvSpPr>
          <p:nvPr>
            <p:ph type="sldNum" sz="quarter" idx="4"/>
          </p:nvPr>
        </p:nvSpPr>
        <p:spPr/>
        <p:txBody>
          <a:bodyPr/>
          <a:lstStyle/>
          <a:p>
            <a:fld id="{0F418C06-167A-E646-9EF6-18275B625F6B}" type="slidenum">
              <a:rPr lang="en-US" smtClean="0"/>
              <a:pPr/>
              <a:t>66</a:t>
            </a:fld>
            <a:endParaRPr lang="en-US"/>
          </a:p>
        </p:txBody>
      </p:sp>
      <p:pic>
        <p:nvPicPr>
          <p:cNvPr id="5" name="Picture 5">
            <a:extLst>
              <a:ext uri="{FF2B5EF4-FFF2-40B4-BE49-F238E27FC236}">
                <a16:creationId xmlns:a16="http://schemas.microsoft.com/office/drawing/2014/main" id="{EEF285EF-B5DA-487D-9B03-34ED9820CE16}"/>
              </a:ext>
            </a:extLst>
          </p:cNvPr>
          <p:cNvPicPr>
            <a:picLocks noChangeAspect="1"/>
          </p:cNvPicPr>
          <p:nvPr/>
        </p:nvPicPr>
        <p:blipFill>
          <a:blip r:embed="rId3"/>
          <a:stretch>
            <a:fillRect/>
          </a:stretch>
        </p:blipFill>
        <p:spPr>
          <a:xfrm>
            <a:off x="756508" y="2203717"/>
            <a:ext cx="3361037" cy="1990618"/>
          </a:xfrm>
          <a:prstGeom prst="rect">
            <a:avLst/>
          </a:prstGeom>
        </p:spPr>
      </p:pic>
      <p:pic>
        <p:nvPicPr>
          <p:cNvPr id="7" name="Picture 7" descr="A screenshot of a cell phone&#10;&#10;Description generated with very high confidence">
            <a:extLst>
              <a:ext uri="{FF2B5EF4-FFF2-40B4-BE49-F238E27FC236}">
                <a16:creationId xmlns:a16="http://schemas.microsoft.com/office/drawing/2014/main" id="{B09C0798-0A20-4B3D-AAE2-F8133C80AB05}"/>
              </a:ext>
            </a:extLst>
          </p:cNvPr>
          <p:cNvPicPr>
            <a:picLocks noChangeAspect="1"/>
          </p:cNvPicPr>
          <p:nvPr/>
        </p:nvPicPr>
        <p:blipFill>
          <a:blip r:embed="rId4"/>
          <a:stretch>
            <a:fillRect/>
          </a:stretch>
        </p:blipFill>
        <p:spPr>
          <a:xfrm>
            <a:off x="3914346" y="2120413"/>
            <a:ext cx="3306118" cy="2294525"/>
          </a:xfrm>
          <a:prstGeom prst="rect">
            <a:avLst/>
          </a:prstGeom>
        </p:spPr>
      </p:pic>
      <p:sp>
        <p:nvSpPr>
          <p:cNvPr id="9" name="TextBox 8">
            <a:extLst>
              <a:ext uri="{FF2B5EF4-FFF2-40B4-BE49-F238E27FC236}">
                <a16:creationId xmlns:a16="http://schemas.microsoft.com/office/drawing/2014/main" id="{D5282ED2-F879-4855-9108-57B5775BE9FC}"/>
              </a:ext>
            </a:extLst>
          </p:cNvPr>
          <p:cNvSpPr txBox="1"/>
          <p:nvPr/>
        </p:nvSpPr>
        <p:spPr>
          <a:xfrm>
            <a:off x="7566454" y="2973858"/>
            <a:ext cx="389850" cy="58477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l"/>
            <a:r>
              <a:rPr lang="en-US" sz="3200">
                <a:solidFill>
                  <a:srgbClr val="233E50"/>
                </a:solidFill>
                <a:latin typeface="ITC Franklin Gothic Std Book"/>
              </a:rPr>
              <a:t>=</a:t>
            </a:r>
          </a:p>
        </p:txBody>
      </p:sp>
      <p:pic>
        <p:nvPicPr>
          <p:cNvPr id="10" name="Picture 10" descr="A screenshot of a cell phone&#10;&#10;Description generated with very high confidence">
            <a:extLst>
              <a:ext uri="{FF2B5EF4-FFF2-40B4-BE49-F238E27FC236}">
                <a16:creationId xmlns:a16="http://schemas.microsoft.com/office/drawing/2014/main" id="{77511E31-F7CA-45F4-BBAF-E18A7E236D7C}"/>
              </a:ext>
            </a:extLst>
          </p:cNvPr>
          <p:cNvPicPr>
            <a:picLocks noChangeAspect="1"/>
          </p:cNvPicPr>
          <p:nvPr/>
        </p:nvPicPr>
        <p:blipFill>
          <a:blip r:embed="rId5"/>
          <a:stretch>
            <a:fillRect/>
          </a:stretch>
        </p:blipFill>
        <p:spPr>
          <a:xfrm>
            <a:off x="8179405" y="1967505"/>
            <a:ext cx="3805276" cy="2441226"/>
          </a:xfrm>
          <a:prstGeom prst="rect">
            <a:avLst/>
          </a:prstGeom>
        </p:spPr>
      </p:pic>
      <p:sp>
        <p:nvSpPr>
          <p:cNvPr id="12" name="Oval 11">
            <a:extLst>
              <a:ext uri="{FF2B5EF4-FFF2-40B4-BE49-F238E27FC236}">
                <a16:creationId xmlns:a16="http://schemas.microsoft.com/office/drawing/2014/main" id="{E8B35248-4902-4288-B154-EBFD9FEA513A}"/>
              </a:ext>
            </a:extLst>
          </p:cNvPr>
          <p:cNvSpPr/>
          <p:nvPr/>
        </p:nvSpPr>
        <p:spPr>
          <a:xfrm>
            <a:off x="2074648" y="2874403"/>
            <a:ext cx="1793104" cy="392672"/>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3711BD9-81D9-4163-9F8A-376FACA4D248}"/>
              </a:ext>
            </a:extLst>
          </p:cNvPr>
          <p:cNvSpPr/>
          <p:nvPr/>
        </p:nvSpPr>
        <p:spPr>
          <a:xfrm>
            <a:off x="4909837" y="2860674"/>
            <a:ext cx="557429" cy="1333157"/>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40D8B6C-F733-4572-877E-587DA30B7D75}"/>
              </a:ext>
            </a:extLst>
          </p:cNvPr>
          <p:cNvSpPr/>
          <p:nvPr/>
        </p:nvSpPr>
        <p:spPr>
          <a:xfrm>
            <a:off x="9387707" y="2771023"/>
            <a:ext cx="420133" cy="433859"/>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2CFCA25-E751-44A7-B248-D385322FF150}"/>
              </a:ext>
            </a:extLst>
          </p:cNvPr>
          <p:cNvSpPr txBox="1"/>
          <p:nvPr/>
        </p:nvSpPr>
        <p:spPr>
          <a:xfrm>
            <a:off x="4857669" y="4606637"/>
            <a:ext cx="606680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ea typeface="+mn-lt"/>
                <a:cs typeface="+mn-lt"/>
              </a:rPr>
              <a:t>(Divide by Number of skills in job to normalize)</a:t>
            </a:r>
            <a:endParaRPr lang="en-US" sz="2000">
              <a:cs typeface="Calibri"/>
            </a:endParaRPr>
          </a:p>
        </p:txBody>
      </p:sp>
    </p:spTree>
    <p:extLst>
      <p:ext uri="{BB962C8B-B14F-4D97-AF65-F5344CB8AC3E}">
        <p14:creationId xmlns:p14="http://schemas.microsoft.com/office/powerpoint/2010/main" val="318395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0F11C164-B90F-7945-9038-A82844F66577}"/>
              </a:ext>
            </a:extLst>
          </p:cNvPr>
          <p:cNvPicPr>
            <a:picLocks noChangeAspect="1"/>
          </p:cNvPicPr>
          <p:nvPr/>
        </p:nvPicPr>
        <p:blipFill rotWithShape="1">
          <a:blip r:embed="rId3"/>
          <a:srcRect l="6075" t="13033" r="3431" b="6448"/>
          <a:stretch/>
        </p:blipFill>
        <p:spPr>
          <a:xfrm>
            <a:off x="641132" y="1534476"/>
            <a:ext cx="4604985" cy="773628"/>
          </a:xfrm>
          <a:prstGeom prst="rect">
            <a:avLst/>
          </a:prstGeom>
        </p:spPr>
      </p:pic>
      <p:sp>
        <p:nvSpPr>
          <p:cNvPr id="10" name="Text Placeholder 9">
            <a:extLst>
              <a:ext uri="{FF2B5EF4-FFF2-40B4-BE49-F238E27FC236}">
                <a16:creationId xmlns:a16="http://schemas.microsoft.com/office/drawing/2014/main" id="{EDF9D3AC-9EEE-4745-8CFF-7BE6B2E12C0C}"/>
              </a:ext>
            </a:extLst>
          </p:cNvPr>
          <p:cNvSpPr>
            <a:spLocks noGrp="1"/>
          </p:cNvSpPr>
          <p:nvPr>
            <p:ph type="body" sz="quarter" idx="4294967295"/>
          </p:nvPr>
        </p:nvSpPr>
        <p:spPr>
          <a:xfrm>
            <a:off x="640894" y="1075800"/>
            <a:ext cx="5257163" cy="355600"/>
          </a:xfrm>
          <a:prstGeom prst="rect">
            <a:avLst/>
          </a:prstGeom>
        </p:spPr>
        <p:txBody>
          <a:bodyPr vert="horz" anchor="t"/>
          <a:lstStyle/>
          <a:p>
            <a:r>
              <a:rPr lang="en-US" sz="1800"/>
              <a:t>Match Scores for Richmond</a:t>
            </a:r>
          </a:p>
        </p:txBody>
      </p:sp>
      <p:sp>
        <p:nvSpPr>
          <p:cNvPr id="4" name="Slide Number Placeholder 3">
            <a:extLst>
              <a:ext uri="{FF2B5EF4-FFF2-40B4-BE49-F238E27FC236}">
                <a16:creationId xmlns:a16="http://schemas.microsoft.com/office/drawing/2014/main" id="{A3C275C3-906C-4707-A304-2C2DD5C70D1B}"/>
              </a:ext>
            </a:extLst>
          </p:cNvPr>
          <p:cNvSpPr>
            <a:spLocks noGrp="1"/>
          </p:cNvSpPr>
          <p:nvPr>
            <p:ph type="sldNum" sz="quarter" idx="10"/>
          </p:nvPr>
        </p:nvSpPr>
        <p:spPr>
          <a:xfrm>
            <a:off x="0" y="6459538"/>
            <a:ext cx="2844800" cy="365125"/>
          </a:xfrm>
          <a:prstGeom prst="rect">
            <a:avLst/>
          </a:prstGeom>
        </p:spPr>
        <p:txBody>
          <a:bodyPr/>
          <a:lstStyle/>
          <a:p>
            <a:fld id="{0F418C06-167A-E646-9EF6-18275B625F6B}" type="slidenum">
              <a:rPr lang="en-US" smtClean="0"/>
              <a:pPr/>
              <a:t>67</a:t>
            </a:fld>
            <a:endParaRPr lang="en-US"/>
          </a:p>
        </p:txBody>
      </p:sp>
      <p:pic>
        <p:nvPicPr>
          <p:cNvPr id="3" name="Picture 2">
            <a:extLst>
              <a:ext uri="{FF2B5EF4-FFF2-40B4-BE49-F238E27FC236}">
                <a16:creationId xmlns:a16="http://schemas.microsoft.com/office/drawing/2014/main" id="{BD05C688-D770-7140-B924-EB9C44F20556}"/>
              </a:ext>
            </a:extLst>
          </p:cNvPr>
          <p:cNvPicPr>
            <a:picLocks noChangeAspect="1"/>
          </p:cNvPicPr>
          <p:nvPr/>
        </p:nvPicPr>
        <p:blipFill rotWithShape="1">
          <a:blip r:embed="rId4"/>
          <a:srcRect l="3020" t="3354" b="3973"/>
          <a:stretch/>
        </p:blipFill>
        <p:spPr>
          <a:xfrm>
            <a:off x="6842236" y="2659927"/>
            <a:ext cx="4938829" cy="4066571"/>
          </a:xfrm>
          <a:prstGeom prst="rect">
            <a:avLst/>
          </a:prstGeom>
        </p:spPr>
      </p:pic>
      <p:pic>
        <p:nvPicPr>
          <p:cNvPr id="6" name="Picture 5">
            <a:extLst>
              <a:ext uri="{FF2B5EF4-FFF2-40B4-BE49-F238E27FC236}">
                <a16:creationId xmlns:a16="http://schemas.microsoft.com/office/drawing/2014/main" id="{0FC9DB07-DEC1-094C-ABED-939D7427AA1B}"/>
              </a:ext>
            </a:extLst>
          </p:cNvPr>
          <p:cNvPicPr>
            <a:picLocks noChangeAspect="1"/>
          </p:cNvPicPr>
          <p:nvPr/>
        </p:nvPicPr>
        <p:blipFill rotWithShape="1">
          <a:blip r:embed="rId5"/>
          <a:srcRect l="3129" t="3824" b="4595"/>
          <a:stretch/>
        </p:blipFill>
        <p:spPr>
          <a:xfrm>
            <a:off x="656502" y="2782270"/>
            <a:ext cx="5092657" cy="3954711"/>
          </a:xfrm>
          <a:prstGeom prst="rect">
            <a:avLst/>
          </a:prstGeom>
        </p:spPr>
      </p:pic>
      <p:sp>
        <p:nvSpPr>
          <p:cNvPr id="11" name="Rectangle 10">
            <a:extLst>
              <a:ext uri="{FF2B5EF4-FFF2-40B4-BE49-F238E27FC236}">
                <a16:creationId xmlns:a16="http://schemas.microsoft.com/office/drawing/2014/main" id="{D2EBA184-B460-234B-B819-1C01024E2DAC}"/>
              </a:ext>
            </a:extLst>
          </p:cNvPr>
          <p:cNvSpPr/>
          <p:nvPr/>
        </p:nvSpPr>
        <p:spPr>
          <a:xfrm>
            <a:off x="491997" y="466178"/>
            <a:ext cx="11352129" cy="584775"/>
          </a:xfrm>
          <a:prstGeom prst="rect">
            <a:avLst/>
          </a:prstGeom>
        </p:spPr>
        <p:txBody>
          <a:bodyPr wrap="square">
            <a:spAutoFit/>
          </a:bodyPr>
          <a:lstStyle/>
          <a:p>
            <a:r>
              <a:rPr lang="en-US" sz="3200">
                <a:solidFill>
                  <a:schemeClr val="accent6">
                    <a:lumMod val="75000"/>
                  </a:schemeClr>
                </a:solidFill>
              </a:rPr>
              <a:t>Overall Mismatch: Critical Care Nurses in Richmond and Blacksburg</a:t>
            </a:r>
          </a:p>
        </p:txBody>
      </p:sp>
      <p:sp>
        <p:nvSpPr>
          <p:cNvPr id="12" name="Text Placeholder 9">
            <a:extLst>
              <a:ext uri="{FF2B5EF4-FFF2-40B4-BE49-F238E27FC236}">
                <a16:creationId xmlns:a16="http://schemas.microsoft.com/office/drawing/2014/main" id="{70C9345B-9C9C-D841-92BE-630612740C17}"/>
              </a:ext>
            </a:extLst>
          </p:cNvPr>
          <p:cNvSpPr txBox="1">
            <a:spLocks/>
          </p:cNvSpPr>
          <p:nvPr/>
        </p:nvSpPr>
        <p:spPr>
          <a:xfrm>
            <a:off x="6844388" y="1073696"/>
            <a:ext cx="5257163" cy="355600"/>
          </a:xfrm>
          <a:prstGeom prst="rect">
            <a:avLst/>
          </a:prstGeom>
        </p:spPr>
        <p:txBody>
          <a:bodyPr vert="horz" anchor="t"/>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t>Match Scores for Blacksburg</a:t>
            </a:r>
          </a:p>
        </p:txBody>
      </p:sp>
      <p:sp>
        <p:nvSpPr>
          <p:cNvPr id="15" name="Text Placeholder 9">
            <a:extLst>
              <a:ext uri="{FF2B5EF4-FFF2-40B4-BE49-F238E27FC236}">
                <a16:creationId xmlns:a16="http://schemas.microsoft.com/office/drawing/2014/main" id="{C897A0A0-F95E-6644-9040-2BEF5875527F}"/>
              </a:ext>
            </a:extLst>
          </p:cNvPr>
          <p:cNvSpPr txBox="1">
            <a:spLocks/>
          </p:cNvSpPr>
          <p:nvPr/>
        </p:nvSpPr>
        <p:spPr>
          <a:xfrm rot="16200000">
            <a:off x="-817765" y="4269143"/>
            <a:ext cx="2619523" cy="355600"/>
          </a:xfrm>
          <a:prstGeom prst="rect">
            <a:avLst/>
          </a:prstGeom>
        </p:spPr>
        <p:txBody>
          <a:bodyPr vert="horz"/>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a:t>Job ads (sorted by median match)</a:t>
            </a:r>
          </a:p>
        </p:txBody>
      </p:sp>
      <p:sp>
        <p:nvSpPr>
          <p:cNvPr id="16" name="Text Placeholder 9">
            <a:extLst>
              <a:ext uri="{FF2B5EF4-FFF2-40B4-BE49-F238E27FC236}">
                <a16:creationId xmlns:a16="http://schemas.microsoft.com/office/drawing/2014/main" id="{8633B5A8-A542-DC4A-A7FC-DC7F28B87F1F}"/>
              </a:ext>
            </a:extLst>
          </p:cNvPr>
          <p:cNvSpPr txBox="1">
            <a:spLocks/>
          </p:cNvSpPr>
          <p:nvPr/>
        </p:nvSpPr>
        <p:spPr>
          <a:xfrm>
            <a:off x="669797" y="2266292"/>
            <a:ext cx="4576320" cy="355600"/>
          </a:xfrm>
          <a:prstGeom prst="rect">
            <a:avLst/>
          </a:prstGeom>
          <a:solidFill>
            <a:schemeClr val="bg1"/>
          </a:solidFill>
        </p:spPr>
        <p:txBody>
          <a:bodyPr vert="horz" anchor="ctr"/>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100"/>
              <a:t>Match score</a:t>
            </a:r>
          </a:p>
        </p:txBody>
      </p:sp>
      <p:sp>
        <p:nvSpPr>
          <p:cNvPr id="20" name="Text Placeholder 9">
            <a:extLst>
              <a:ext uri="{FF2B5EF4-FFF2-40B4-BE49-F238E27FC236}">
                <a16:creationId xmlns:a16="http://schemas.microsoft.com/office/drawing/2014/main" id="{9D628E56-67EE-F747-8FC4-BC95E431F65E}"/>
              </a:ext>
            </a:extLst>
          </p:cNvPr>
          <p:cNvSpPr txBox="1">
            <a:spLocks/>
          </p:cNvSpPr>
          <p:nvPr/>
        </p:nvSpPr>
        <p:spPr>
          <a:xfrm>
            <a:off x="852852" y="2585405"/>
            <a:ext cx="1139096" cy="355600"/>
          </a:xfrm>
          <a:prstGeom prst="rect">
            <a:avLst/>
          </a:prstGeom>
        </p:spPr>
        <p:txBody>
          <a:bodyPr vert="horz"/>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50"/>
              <a:t>0.01-0.33</a:t>
            </a:r>
          </a:p>
        </p:txBody>
      </p:sp>
      <p:sp>
        <p:nvSpPr>
          <p:cNvPr id="21" name="Text Placeholder 9">
            <a:extLst>
              <a:ext uri="{FF2B5EF4-FFF2-40B4-BE49-F238E27FC236}">
                <a16:creationId xmlns:a16="http://schemas.microsoft.com/office/drawing/2014/main" id="{00D07996-9723-BE4B-9D0F-0F85337A21BB}"/>
              </a:ext>
            </a:extLst>
          </p:cNvPr>
          <p:cNvSpPr txBox="1">
            <a:spLocks/>
          </p:cNvSpPr>
          <p:nvPr/>
        </p:nvSpPr>
        <p:spPr>
          <a:xfrm>
            <a:off x="2375710" y="2585405"/>
            <a:ext cx="1139096" cy="355600"/>
          </a:xfrm>
          <a:prstGeom prst="rect">
            <a:avLst/>
          </a:prstGeom>
        </p:spPr>
        <p:txBody>
          <a:bodyPr vert="horz"/>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50"/>
              <a:t>0.34-0.66</a:t>
            </a:r>
          </a:p>
        </p:txBody>
      </p:sp>
      <p:sp>
        <p:nvSpPr>
          <p:cNvPr id="22" name="Text Placeholder 9">
            <a:extLst>
              <a:ext uri="{FF2B5EF4-FFF2-40B4-BE49-F238E27FC236}">
                <a16:creationId xmlns:a16="http://schemas.microsoft.com/office/drawing/2014/main" id="{A3D06C7B-DC45-C74B-955B-FAD213ED2B91}"/>
              </a:ext>
            </a:extLst>
          </p:cNvPr>
          <p:cNvSpPr txBox="1">
            <a:spLocks/>
          </p:cNvSpPr>
          <p:nvPr/>
        </p:nvSpPr>
        <p:spPr>
          <a:xfrm>
            <a:off x="3854699" y="2585405"/>
            <a:ext cx="1139096" cy="355600"/>
          </a:xfrm>
          <a:prstGeom prst="rect">
            <a:avLst/>
          </a:prstGeom>
        </p:spPr>
        <p:txBody>
          <a:bodyPr vert="horz"/>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50"/>
              <a:t>0.67-1.0</a:t>
            </a:r>
          </a:p>
        </p:txBody>
      </p:sp>
      <p:sp>
        <p:nvSpPr>
          <p:cNvPr id="23" name="Text Placeholder 9">
            <a:extLst>
              <a:ext uri="{FF2B5EF4-FFF2-40B4-BE49-F238E27FC236}">
                <a16:creationId xmlns:a16="http://schemas.microsoft.com/office/drawing/2014/main" id="{2D40A282-358C-CC49-8307-C2B9AB4419D4}"/>
              </a:ext>
            </a:extLst>
          </p:cNvPr>
          <p:cNvSpPr txBox="1">
            <a:spLocks/>
          </p:cNvSpPr>
          <p:nvPr/>
        </p:nvSpPr>
        <p:spPr>
          <a:xfrm>
            <a:off x="6792411" y="2228258"/>
            <a:ext cx="4608576" cy="431669"/>
          </a:xfrm>
          <a:prstGeom prst="rect">
            <a:avLst/>
          </a:prstGeom>
          <a:solidFill>
            <a:schemeClr val="bg1"/>
          </a:solidFill>
        </p:spPr>
        <p:txBody>
          <a:bodyPr vert="horz" anchor="ctr"/>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100"/>
              <a:t>Match score</a:t>
            </a:r>
          </a:p>
        </p:txBody>
      </p:sp>
      <p:sp>
        <p:nvSpPr>
          <p:cNvPr id="24" name="Text Placeholder 9">
            <a:extLst>
              <a:ext uri="{FF2B5EF4-FFF2-40B4-BE49-F238E27FC236}">
                <a16:creationId xmlns:a16="http://schemas.microsoft.com/office/drawing/2014/main" id="{8F6498C6-61AC-F941-BCDC-EAE678584AE0}"/>
              </a:ext>
            </a:extLst>
          </p:cNvPr>
          <p:cNvSpPr txBox="1">
            <a:spLocks/>
          </p:cNvSpPr>
          <p:nvPr/>
        </p:nvSpPr>
        <p:spPr>
          <a:xfrm>
            <a:off x="6996148" y="2532161"/>
            <a:ext cx="1139096" cy="355600"/>
          </a:xfrm>
          <a:prstGeom prst="rect">
            <a:avLst/>
          </a:prstGeom>
        </p:spPr>
        <p:txBody>
          <a:bodyPr vert="horz"/>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50"/>
              <a:t>0.01-0.33</a:t>
            </a:r>
          </a:p>
        </p:txBody>
      </p:sp>
      <p:sp>
        <p:nvSpPr>
          <p:cNvPr id="25" name="Text Placeholder 9">
            <a:extLst>
              <a:ext uri="{FF2B5EF4-FFF2-40B4-BE49-F238E27FC236}">
                <a16:creationId xmlns:a16="http://schemas.microsoft.com/office/drawing/2014/main" id="{651D6348-F497-B040-A16C-188D1279F553}"/>
              </a:ext>
            </a:extLst>
          </p:cNvPr>
          <p:cNvSpPr txBox="1">
            <a:spLocks/>
          </p:cNvSpPr>
          <p:nvPr/>
        </p:nvSpPr>
        <p:spPr>
          <a:xfrm>
            <a:off x="8519006" y="2532161"/>
            <a:ext cx="1139096" cy="355600"/>
          </a:xfrm>
          <a:prstGeom prst="rect">
            <a:avLst/>
          </a:prstGeom>
        </p:spPr>
        <p:txBody>
          <a:bodyPr vert="horz"/>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50"/>
              <a:t>0.34-0.66</a:t>
            </a:r>
          </a:p>
        </p:txBody>
      </p:sp>
      <p:sp>
        <p:nvSpPr>
          <p:cNvPr id="26" name="Text Placeholder 9">
            <a:extLst>
              <a:ext uri="{FF2B5EF4-FFF2-40B4-BE49-F238E27FC236}">
                <a16:creationId xmlns:a16="http://schemas.microsoft.com/office/drawing/2014/main" id="{7517736F-5D53-4040-8D31-6835662B535C}"/>
              </a:ext>
            </a:extLst>
          </p:cNvPr>
          <p:cNvSpPr txBox="1">
            <a:spLocks/>
          </p:cNvSpPr>
          <p:nvPr/>
        </p:nvSpPr>
        <p:spPr>
          <a:xfrm>
            <a:off x="9997995" y="2532161"/>
            <a:ext cx="1139096" cy="355600"/>
          </a:xfrm>
          <a:prstGeom prst="rect">
            <a:avLst/>
          </a:prstGeom>
        </p:spPr>
        <p:txBody>
          <a:bodyPr vert="horz"/>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50"/>
              <a:t>0.67-1.0</a:t>
            </a:r>
          </a:p>
        </p:txBody>
      </p:sp>
      <p:sp>
        <p:nvSpPr>
          <p:cNvPr id="27" name="Text Placeholder 9">
            <a:extLst>
              <a:ext uri="{FF2B5EF4-FFF2-40B4-BE49-F238E27FC236}">
                <a16:creationId xmlns:a16="http://schemas.microsoft.com/office/drawing/2014/main" id="{2CDBF505-BA61-B740-A48D-46A770BECDF8}"/>
              </a:ext>
            </a:extLst>
          </p:cNvPr>
          <p:cNvSpPr txBox="1">
            <a:spLocks/>
          </p:cNvSpPr>
          <p:nvPr/>
        </p:nvSpPr>
        <p:spPr>
          <a:xfrm rot="16200000">
            <a:off x="5503507" y="3756752"/>
            <a:ext cx="2629683" cy="355600"/>
          </a:xfrm>
          <a:prstGeom prst="rect">
            <a:avLst/>
          </a:prstGeom>
        </p:spPr>
        <p:txBody>
          <a:bodyPr vert="horz"/>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a:t>Job ads (sorted by median match)</a:t>
            </a:r>
          </a:p>
        </p:txBody>
      </p:sp>
      <p:pic>
        <p:nvPicPr>
          <p:cNvPr id="32" name="Picture 31">
            <a:extLst>
              <a:ext uri="{FF2B5EF4-FFF2-40B4-BE49-F238E27FC236}">
                <a16:creationId xmlns:a16="http://schemas.microsoft.com/office/drawing/2014/main" id="{6AEC1D62-9414-6A4F-BF7B-45EBC7C416DE}"/>
              </a:ext>
            </a:extLst>
          </p:cNvPr>
          <p:cNvPicPr>
            <a:picLocks/>
          </p:cNvPicPr>
          <p:nvPr/>
        </p:nvPicPr>
        <p:blipFill rotWithShape="1">
          <a:blip r:embed="rId6"/>
          <a:srcRect l="4871" t="7232" r="3388" b="5600"/>
          <a:stretch/>
        </p:blipFill>
        <p:spPr>
          <a:xfrm>
            <a:off x="6792410" y="1525869"/>
            <a:ext cx="4527231" cy="777240"/>
          </a:xfrm>
          <a:prstGeom prst="rect">
            <a:avLst/>
          </a:prstGeom>
        </p:spPr>
      </p:pic>
    </p:spTree>
    <p:extLst>
      <p:ext uri="{BB962C8B-B14F-4D97-AF65-F5344CB8AC3E}">
        <p14:creationId xmlns:p14="http://schemas.microsoft.com/office/powerpoint/2010/main" val="19243822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F85B9DD-FADB-3F4A-8B52-F2CC84513F06}"/>
              </a:ext>
            </a:extLst>
          </p:cNvPr>
          <p:cNvSpPr/>
          <p:nvPr/>
        </p:nvSpPr>
        <p:spPr>
          <a:xfrm>
            <a:off x="5961755" y="2343807"/>
            <a:ext cx="1279873" cy="396995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ext Placeholder 1">
            <a:extLst>
              <a:ext uri="{FF2B5EF4-FFF2-40B4-BE49-F238E27FC236}">
                <a16:creationId xmlns:a16="http://schemas.microsoft.com/office/drawing/2014/main" id="{7E9BF141-CBA8-472D-859E-26C4496FE78D}"/>
              </a:ext>
            </a:extLst>
          </p:cNvPr>
          <p:cNvSpPr>
            <a:spLocks noGrp="1"/>
          </p:cNvSpPr>
          <p:nvPr>
            <p:ph type="body" sz="quarter" idx="4294967295"/>
          </p:nvPr>
        </p:nvSpPr>
        <p:spPr>
          <a:xfrm>
            <a:off x="524126" y="459320"/>
            <a:ext cx="10601074" cy="402160"/>
          </a:xfrm>
          <a:prstGeom prst="rect">
            <a:avLst/>
          </a:prstGeom>
        </p:spPr>
        <p:txBody>
          <a:bodyPr vert="horz" anchor="t"/>
          <a:lstStyle/>
          <a:p>
            <a:r>
              <a:rPr lang="en-US" sz="3200">
                <a:solidFill>
                  <a:schemeClr val="accent6">
                    <a:lumMod val="75000"/>
                  </a:schemeClr>
                </a:solidFill>
              </a:rPr>
              <a:t>In-Demand Skills: Critical Care Nurses in Richmond and Blacksburg</a:t>
            </a:r>
          </a:p>
        </p:txBody>
      </p:sp>
      <p:sp>
        <p:nvSpPr>
          <p:cNvPr id="4" name="Slide Number Placeholder 3">
            <a:extLst>
              <a:ext uri="{FF2B5EF4-FFF2-40B4-BE49-F238E27FC236}">
                <a16:creationId xmlns:a16="http://schemas.microsoft.com/office/drawing/2014/main" id="{5E2D56FC-AD1B-4ADC-8B24-54F5B28192F7}"/>
              </a:ext>
            </a:extLst>
          </p:cNvPr>
          <p:cNvSpPr>
            <a:spLocks noGrp="1"/>
          </p:cNvSpPr>
          <p:nvPr>
            <p:ph type="sldNum" sz="quarter" idx="10"/>
          </p:nvPr>
        </p:nvSpPr>
        <p:spPr>
          <a:xfrm>
            <a:off x="0" y="6459538"/>
            <a:ext cx="2844800" cy="365125"/>
          </a:xfrm>
          <a:prstGeom prst="rect">
            <a:avLst/>
          </a:prstGeom>
        </p:spPr>
        <p:txBody>
          <a:bodyPr/>
          <a:lstStyle/>
          <a:p>
            <a:fld id="{0F418C06-167A-E646-9EF6-18275B625F6B}" type="slidenum">
              <a:rPr lang="en-US" smtClean="0"/>
              <a:pPr/>
              <a:t>68</a:t>
            </a:fld>
            <a:endParaRPr lang="en-US"/>
          </a:p>
        </p:txBody>
      </p:sp>
      <p:pic>
        <p:nvPicPr>
          <p:cNvPr id="7" name="Picture 6">
            <a:extLst>
              <a:ext uri="{FF2B5EF4-FFF2-40B4-BE49-F238E27FC236}">
                <a16:creationId xmlns:a16="http://schemas.microsoft.com/office/drawing/2014/main" id="{DF21B2DB-4021-1346-BE50-7665D843883D}"/>
              </a:ext>
            </a:extLst>
          </p:cNvPr>
          <p:cNvPicPr>
            <a:picLocks noChangeAspect="1"/>
          </p:cNvPicPr>
          <p:nvPr/>
        </p:nvPicPr>
        <p:blipFill rotWithShape="1">
          <a:blip r:embed="rId3"/>
          <a:srcRect l="2089" t="6902"/>
          <a:stretch/>
        </p:blipFill>
        <p:spPr>
          <a:xfrm>
            <a:off x="633234" y="2343807"/>
            <a:ext cx="5371782" cy="3900124"/>
          </a:xfrm>
          <a:prstGeom prst="rect">
            <a:avLst/>
          </a:prstGeom>
        </p:spPr>
      </p:pic>
      <p:pic>
        <p:nvPicPr>
          <p:cNvPr id="8" name="Picture 7">
            <a:extLst>
              <a:ext uri="{FF2B5EF4-FFF2-40B4-BE49-F238E27FC236}">
                <a16:creationId xmlns:a16="http://schemas.microsoft.com/office/drawing/2014/main" id="{82C5F42E-754B-144F-92AD-7B0F0F619A51}"/>
              </a:ext>
            </a:extLst>
          </p:cNvPr>
          <p:cNvPicPr>
            <a:picLocks noChangeAspect="1"/>
          </p:cNvPicPr>
          <p:nvPr/>
        </p:nvPicPr>
        <p:blipFill rotWithShape="1">
          <a:blip r:embed="rId4"/>
          <a:srcRect t="6902"/>
          <a:stretch/>
        </p:blipFill>
        <p:spPr>
          <a:xfrm>
            <a:off x="6630207" y="2321609"/>
            <a:ext cx="5486400" cy="3900124"/>
          </a:xfrm>
          <a:prstGeom prst="rect">
            <a:avLst/>
          </a:prstGeom>
        </p:spPr>
      </p:pic>
      <p:sp>
        <p:nvSpPr>
          <p:cNvPr id="9" name="Text Placeholder 9">
            <a:extLst>
              <a:ext uri="{FF2B5EF4-FFF2-40B4-BE49-F238E27FC236}">
                <a16:creationId xmlns:a16="http://schemas.microsoft.com/office/drawing/2014/main" id="{11709F65-7825-2340-8A32-9F7F3D6FC9B6}"/>
              </a:ext>
            </a:extLst>
          </p:cNvPr>
          <p:cNvSpPr txBox="1">
            <a:spLocks/>
          </p:cNvSpPr>
          <p:nvPr/>
        </p:nvSpPr>
        <p:spPr>
          <a:xfrm>
            <a:off x="1243267" y="1852871"/>
            <a:ext cx="5257163" cy="355600"/>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a:t>Impact of Training on Match Scores: Richmond</a:t>
            </a:r>
          </a:p>
        </p:txBody>
      </p:sp>
      <p:sp>
        <p:nvSpPr>
          <p:cNvPr id="10" name="Text Placeholder 9">
            <a:extLst>
              <a:ext uri="{FF2B5EF4-FFF2-40B4-BE49-F238E27FC236}">
                <a16:creationId xmlns:a16="http://schemas.microsoft.com/office/drawing/2014/main" id="{BEE01968-EC97-7741-A880-F94E6459B810}"/>
              </a:ext>
            </a:extLst>
          </p:cNvPr>
          <p:cNvSpPr txBox="1">
            <a:spLocks/>
          </p:cNvSpPr>
          <p:nvPr/>
        </p:nvSpPr>
        <p:spPr>
          <a:xfrm>
            <a:off x="7567379" y="1873191"/>
            <a:ext cx="5257163" cy="355600"/>
          </a:xfrm>
          <a:prstGeom prst="rect">
            <a:avLst/>
          </a:prstGeom>
        </p:spPr>
        <p:txBody>
          <a:bodyPr vert="horz" anchor="t"/>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solidFill>
                  <a:schemeClr val="tx1"/>
                </a:solidFill>
                <a:latin typeface="Calibri"/>
                <a:cs typeface="Calibri"/>
              </a:rPr>
              <a:t>Impact of Training on Match Scores: Blacksburg</a:t>
            </a:r>
          </a:p>
        </p:txBody>
      </p:sp>
      <p:sp>
        <p:nvSpPr>
          <p:cNvPr id="13" name="Text Placeholder 9">
            <a:extLst>
              <a:ext uri="{FF2B5EF4-FFF2-40B4-BE49-F238E27FC236}">
                <a16:creationId xmlns:a16="http://schemas.microsoft.com/office/drawing/2014/main" id="{F85F5F99-6AFD-514A-B474-3183D574A3E8}"/>
              </a:ext>
            </a:extLst>
          </p:cNvPr>
          <p:cNvSpPr txBox="1">
            <a:spLocks/>
          </p:cNvSpPr>
          <p:nvPr/>
        </p:nvSpPr>
        <p:spPr>
          <a:xfrm rot="16200000">
            <a:off x="-944808" y="3881111"/>
            <a:ext cx="2680483" cy="335280"/>
          </a:xfrm>
          <a:prstGeom prst="rect">
            <a:avLst/>
          </a:prstGeom>
        </p:spPr>
        <p:txBody>
          <a:bodyPr vert="horz"/>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a:t>Impact of training on average match</a:t>
            </a:r>
          </a:p>
        </p:txBody>
      </p:sp>
      <p:sp>
        <p:nvSpPr>
          <p:cNvPr id="14" name="Text Placeholder 9">
            <a:extLst>
              <a:ext uri="{FF2B5EF4-FFF2-40B4-BE49-F238E27FC236}">
                <a16:creationId xmlns:a16="http://schemas.microsoft.com/office/drawing/2014/main" id="{20EE7FE8-7701-724E-8B0A-AC3F4F564C40}"/>
              </a:ext>
            </a:extLst>
          </p:cNvPr>
          <p:cNvSpPr txBox="1">
            <a:spLocks/>
          </p:cNvSpPr>
          <p:nvPr/>
        </p:nvSpPr>
        <p:spPr>
          <a:xfrm rot="16200000">
            <a:off x="121815" y="4021837"/>
            <a:ext cx="958883" cy="267186"/>
          </a:xfrm>
          <a:prstGeom prst="rect">
            <a:avLst/>
          </a:prstGeom>
          <a:solidFill>
            <a:schemeClr val="bg1"/>
          </a:solidFill>
        </p:spPr>
        <p:txBody>
          <a:bodyPr vert="horz" anchor="t"/>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a:t>As expected</a:t>
            </a:r>
          </a:p>
        </p:txBody>
      </p:sp>
      <p:sp>
        <p:nvSpPr>
          <p:cNvPr id="15" name="Text Placeholder 9">
            <a:extLst>
              <a:ext uri="{FF2B5EF4-FFF2-40B4-BE49-F238E27FC236}">
                <a16:creationId xmlns:a16="http://schemas.microsoft.com/office/drawing/2014/main" id="{4391CE7A-CA50-E943-BC8D-AEEB3B487296}"/>
              </a:ext>
            </a:extLst>
          </p:cNvPr>
          <p:cNvSpPr txBox="1">
            <a:spLocks/>
          </p:cNvSpPr>
          <p:nvPr/>
        </p:nvSpPr>
        <p:spPr>
          <a:xfrm rot="16200000">
            <a:off x="147214" y="3007122"/>
            <a:ext cx="958883" cy="267186"/>
          </a:xfrm>
          <a:prstGeom prst="rect">
            <a:avLst/>
          </a:prstGeom>
          <a:solidFill>
            <a:schemeClr val="bg1"/>
          </a:solidFill>
        </p:spPr>
        <p:txBody>
          <a:bodyPr vert="horz"/>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a:t>Greater than expected</a:t>
            </a:r>
          </a:p>
        </p:txBody>
      </p:sp>
      <p:sp>
        <p:nvSpPr>
          <p:cNvPr id="16" name="Text Placeholder 9">
            <a:extLst>
              <a:ext uri="{FF2B5EF4-FFF2-40B4-BE49-F238E27FC236}">
                <a16:creationId xmlns:a16="http://schemas.microsoft.com/office/drawing/2014/main" id="{7FA310B2-EA8F-0547-BB47-BBD42DBCE708}"/>
              </a:ext>
            </a:extLst>
          </p:cNvPr>
          <p:cNvSpPr txBox="1">
            <a:spLocks/>
          </p:cNvSpPr>
          <p:nvPr/>
        </p:nvSpPr>
        <p:spPr>
          <a:xfrm rot="16200000">
            <a:off x="153793" y="5004706"/>
            <a:ext cx="958883" cy="267186"/>
          </a:xfrm>
          <a:prstGeom prst="rect">
            <a:avLst/>
          </a:prstGeom>
          <a:solidFill>
            <a:schemeClr val="bg1"/>
          </a:solidFill>
        </p:spPr>
        <p:txBody>
          <a:bodyPr vert="horz"/>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a:t>Less than expected</a:t>
            </a:r>
          </a:p>
        </p:txBody>
      </p:sp>
      <p:sp>
        <p:nvSpPr>
          <p:cNvPr id="17" name="Text Placeholder 9">
            <a:extLst>
              <a:ext uri="{FF2B5EF4-FFF2-40B4-BE49-F238E27FC236}">
                <a16:creationId xmlns:a16="http://schemas.microsoft.com/office/drawing/2014/main" id="{FAC1DACB-B300-CD41-8F48-3DAB3480BCAC}"/>
              </a:ext>
            </a:extLst>
          </p:cNvPr>
          <p:cNvSpPr txBox="1">
            <a:spLocks/>
          </p:cNvSpPr>
          <p:nvPr/>
        </p:nvSpPr>
        <p:spPr>
          <a:xfrm>
            <a:off x="1972089" y="6107286"/>
            <a:ext cx="2467123" cy="206474"/>
          </a:xfrm>
          <a:prstGeom prst="rect">
            <a:avLst/>
          </a:prstGeom>
          <a:solidFill>
            <a:schemeClr val="bg1"/>
          </a:solidFill>
        </p:spPr>
        <p:txBody>
          <a:bodyPr vert="horz"/>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100"/>
              <a:t>Percent of ads calling for skill</a:t>
            </a:r>
          </a:p>
        </p:txBody>
      </p:sp>
      <p:sp>
        <p:nvSpPr>
          <p:cNvPr id="18" name="Text Placeholder 9">
            <a:extLst>
              <a:ext uri="{FF2B5EF4-FFF2-40B4-BE49-F238E27FC236}">
                <a16:creationId xmlns:a16="http://schemas.microsoft.com/office/drawing/2014/main" id="{2D25E2C1-9477-0B46-93A7-03231CA455FD}"/>
              </a:ext>
            </a:extLst>
          </p:cNvPr>
          <p:cNvSpPr txBox="1">
            <a:spLocks/>
          </p:cNvSpPr>
          <p:nvPr/>
        </p:nvSpPr>
        <p:spPr>
          <a:xfrm>
            <a:off x="8025226" y="6086966"/>
            <a:ext cx="2467123" cy="206474"/>
          </a:xfrm>
          <a:prstGeom prst="rect">
            <a:avLst/>
          </a:prstGeom>
          <a:solidFill>
            <a:schemeClr val="bg1"/>
          </a:solidFill>
        </p:spPr>
        <p:txBody>
          <a:bodyPr vert="horz"/>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100"/>
              <a:t>Percent of ads calling for skill</a:t>
            </a:r>
          </a:p>
        </p:txBody>
      </p:sp>
      <p:sp>
        <p:nvSpPr>
          <p:cNvPr id="19" name="Text Placeholder 9">
            <a:extLst>
              <a:ext uri="{FF2B5EF4-FFF2-40B4-BE49-F238E27FC236}">
                <a16:creationId xmlns:a16="http://schemas.microsoft.com/office/drawing/2014/main" id="{C85A5A68-E82D-2F47-8C22-E6256F042CFC}"/>
              </a:ext>
            </a:extLst>
          </p:cNvPr>
          <p:cNvSpPr txBox="1">
            <a:spLocks/>
          </p:cNvSpPr>
          <p:nvPr/>
        </p:nvSpPr>
        <p:spPr>
          <a:xfrm rot="16200000">
            <a:off x="5150388" y="3913390"/>
            <a:ext cx="2650003" cy="396240"/>
          </a:xfrm>
          <a:prstGeom prst="rect">
            <a:avLst/>
          </a:prstGeom>
        </p:spPr>
        <p:txBody>
          <a:bodyPr vert="horz"/>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a:t>Impact of training on average match</a:t>
            </a:r>
          </a:p>
        </p:txBody>
      </p:sp>
      <p:sp>
        <p:nvSpPr>
          <p:cNvPr id="20" name="Text Placeholder 9">
            <a:extLst>
              <a:ext uri="{FF2B5EF4-FFF2-40B4-BE49-F238E27FC236}">
                <a16:creationId xmlns:a16="http://schemas.microsoft.com/office/drawing/2014/main" id="{4A12A8D2-9DB1-644A-879A-65A0496626AB}"/>
              </a:ext>
            </a:extLst>
          </p:cNvPr>
          <p:cNvSpPr txBox="1">
            <a:spLocks/>
          </p:cNvSpPr>
          <p:nvPr/>
        </p:nvSpPr>
        <p:spPr>
          <a:xfrm rot="16200000">
            <a:off x="6191611" y="4008746"/>
            <a:ext cx="958883" cy="267186"/>
          </a:xfrm>
          <a:prstGeom prst="rect">
            <a:avLst/>
          </a:prstGeom>
          <a:solidFill>
            <a:schemeClr val="bg1"/>
          </a:solidFill>
        </p:spPr>
        <p:txBody>
          <a:bodyPr vert="horz" anchor="t"/>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a:t>As expected</a:t>
            </a:r>
          </a:p>
        </p:txBody>
      </p:sp>
      <p:sp>
        <p:nvSpPr>
          <p:cNvPr id="21" name="Text Placeholder 9">
            <a:extLst>
              <a:ext uri="{FF2B5EF4-FFF2-40B4-BE49-F238E27FC236}">
                <a16:creationId xmlns:a16="http://schemas.microsoft.com/office/drawing/2014/main" id="{2FB6CBF6-D804-A84E-A6E9-1D370E149C6D}"/>
              </a:ext>
            </a:extLst>
          </p:cNvPr>
          <p:cNvSpPr txBox="1">
            <a:spLocks/>
          </p:cNvSpPr>
          <p:nvPr/>
        </p:nvSpPr>
        <p:spPr>
          <a:xfrm rot="16200000">
            <a:off x="6217010" y="2983521"/>
            <a:ext cx="958883" cy="267186"/>
          </a:xfrm>
          <a:prstGeom prst="rect">
            <a:avLst/>
          </a:prstGeom>
          <a:solidFill>
            <a:schemeClr val="bg1"/>
          </a:solidFill>
        </p:spPr>
        <p:txBody>
          <a:bodyPr vert="horz"/>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a:t>Greater than expected</a:t>
            </a:r>
          </a:p>
        </p:txBody>
      </p:sp>
      <p:sp>
        <p:nvSpPr>
          <p:cNvPr id="22" name="Text Placeholder 9">
            <a:extLst>
              <a:ext uri="{FF2B5EF4-FFF2-40B4-BE49-F238E27FC236}">
                <a16:creationId xmlns:a16="http://schemas.microsoft.com/office/drawing/2014/main" id="{CF8513F0-BD3E-0549-9BC9-C1CA5AA465FA}"/>
              </a:ext>
            </a:extLst>
          </p:cNvPr>
          <p:cNvSpPr txBox="1">
            <a:spLocks/>
          </p:cNvSpPr>
          <p:nvPr/>
        </p:nvSpPr>
        <p:spPr>
          <a:xfrm rot="16200000">
            <a:off x="6223589" y="4981105"/>
            <a:ext cx="958883" cy="267186"/>
          </a:xfrm>
          <a:prstGeom prst="rect">
            <a:avLst/>
          </a:prstGeom>
          <a:solidFill>
            <a:schemeClr val="bg1"/>
          </a:solidFill>
        </p:spPr>
        <p:txBody>
          <a:bodyPr vert="horz"/>
          <a:lstStyle>
            <a:lvl1pPr marL="0" indent="0" algn="l" defTabSz="457200" rtl="0" eaLnBrk="1" latinLnBrk="0" hangingPunct="1">
              <a:spcBef>
                <a:spcPct val="20000"/>
              </a:spcBef>
              <a:buFontTx/>
              <a:buNone/>
              <a:defRPr sz="14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a:t>Less than expected</a:t>
            </a:r>
          </a:p>
        </p:txBody>
      </p:sp>
    </p:spTree>
    <p:extLst>
      <p:ext uri="{BB962C8B-B14F-4D97-AF65-F5344CB8AC3E}">
        <p14:creationId xmlns:p14="http://schemas.microsoft.com/office/powerpoint/2010/main" val="26020776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B9E94-A8B2-3C49-83F1-5F699E62DD7A}"/>
              </a:ext>
            </a:extLst>
          </p:cNvPr>
          <p:cNvSpPr>
            <a:spLocks noGrp="1"/>
          </p:cNvSpPr>
          <p:nvPr>
            <p:ph type="title"/>
          </p:nvPr>
        </p:nvSpPr>
        <p:spPr>
          <a:xfrm>
            <a:off x="510941" y="32619"/>
            <a:ext cx="10972800" cy="748228"/>
          </a:xfrm>
        </p:spPr>
        <p:txBody>
          <a:bodyPr/>
          <a:lstStyle/>
          <a:p>
            <a:r>
              <a:rPr lang="en-US"/>
              <a:t>Proof of Concept</a:t>
            </a:r>
          </a:p>
        </p:txBody>
      </p:sp>
      <p:sp>
        <p:nvSpPr>
          <p:cNvPr id="4" name="Slide Number Placeholder 3">
            <a:extLst>
              <a:ext uri="{FF2B5EF4-FFF2-40B4-BE49-F238E27FC236}">
                <a16:creationId xmlns:a16="http://schemas.microsoft.com/office/drawing/2014/main" id="{CEDC2794-DEFD-D940-A7BC-BC2262F45042}"/>
              </a:ext>
            </a:extLst>
          </p:cNvPr>
          <p:cNvSpPr>
            <a:spLocks noGrp="1"/>
          </p:cNvSpPr>
          <p:nvPr>
            <p:ph type="sldNum" sz="quarter" idx="4"/>
          </p:nvPr>
        </p:nvSpPr>
        <p:spPr/>
        <p:txBody>
          <a:bodyPr/>
          <a:lstStyle/>
          <a:p>
            <a:fld id="{0F418C06-167A-E646-9EF6-18275B625F6B}" type="slidenum">
              <a:rPr lang="en-US" smtClean="0"/>
              <a:pPr/>
              <a:t>7</a:t>
            </a:fld>
            <a:endParaRPr lang="en-US"/>
          </a:p>
        </p:txBody>
      </p:sp>
      <p:sp>
        <p:nvSpPr>
          <p:cNvPr id="6" name="Content Placeholder 5">
            <a:extLst>
              <a:ext uri="{FF2B5EF4-FFF2-40B4-BE49-F238E27FC236}">
                <a16:creationId xmlns:a16="http://schemas.microsoft.com/office/drawing/2014/main" id="{9C2279F1-E157-9646-ACFB-A54D2E179694}"/>
              </a:ext>
            </a:extLst>
          </p:cNvPr>
          <p:cNvSpPr>
            <a:spLocks noGrp="1"/>
          </p:cNvSpPr>
          <p:nvPr>
            <p:ph idx="1"/>
          </p:nvPr>
        </p:nvSpPr>
        <p:spPr/>
        <p:txBody>
          <a:bodyPr anchor="t"/>
          <a:lstStyle/>
          <a:p>
            <a:pPr marL="0" indent="0">
              <a:buNone/>
            </a:pPr>
            <a:r>
              <a:rPr lang="en-US" sz="2800">
                <a:solidFill>
                  <a:schemeClr val="tx2"/>
                </a:solidFill>
                <a:latin typeface="ITC Franklin Gothic Std Book"/>
              </a:rPr>
              <a:t>Can we use "existing" data to understand the skills needed for in-demand skilled technical occupations, and how those compare to the skills available in the local labor force? </a:t>
            </a:r>
            <a:endParaRPr lang="en-US" sz="2800">
              <a:solidFill>
                <a:schemeClr val="tx2"/>
              </a:solidFill>
            </a:endParaRPr>
          </a:p>
          <a:p>
            <a:endParaRPr lang="en-US" sz="2800">
              <a:solidFill>
                <a:schemeClr val="tx2"/>
              </a:solidFill>
              <a:latin typeface="ITC Franklin Gothic Std Book"/>
            </a:endParaRPr>
          </a:p>
        </p:txBody>
      </p:sp>
    </p:spTree>
    <p:extLst>
      <p:ext uri="{BB962C8B-B14F-4D97-AF65-F5344CB8AC3E}">
        <p14:creationId xmlns:p14="http://schemas.microsoft.com/office/powerpoint/2010/main" val="34966435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U-Turn Arrow 72">
            <a:extLst>
              <a:ext uri="{FF2B5EF4-FFF2-40B4-BE49-F238E27FC236}">
                <a16:creationId xmlns:a16="http://schemas.microsoft.com/office/drawing/2014/main" id="{A1490C63-A758-A149-9223-B5086587493D}"/>
              </a:ext>
            </a:extLst>
          </p:cNvPr>
          <p:cNvSpPr/>
          <p:nvPr/>
        </p:nvSpPr>
        <p:spPr>
          <a:xfrm rot="10800000" flipH="1">
            <a:off x="2650171" y="3105714"/>
            <a:ext cx="3631876" cy="702120"/>
          </a:xfrm>
          <a:prstGeom prst="uturnArrow">
            <a:avLst>
              <a:gd name="adj1" fmla="val 25000"/>
              <a:gd name="adj2" fmla="val 25000"/>
              <a:gd name="adj3" fmla="val 22590"/>
              <a:gd name="adj4" fmla="val 52410"/>
              <a:gd name="adj5" fmla="val 10000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Slide Number Placeholder 1">
            <a:extLst>
              <a:ext uri="{FF2B5EF4-FFF2-40B4-BE49-F238E27FC236}">
                <a16:creationId xmlns:a16="http://schemas.microsoft.com/office/drawing/2014/main" id="{D9DD8C49-4E24-4FCF-B069-7333592FFB21}"/>
              </a:ext>
            </a:extLst>
          </p:cNvPr>
          <p:cNvSpPr>
            <a:spLocks noGrp="1"/>
          </p:cNvSpPr>
          <p:nvPr>
            <p:ph type="sldNum" sz="quarter" idx="10"/>
          </p:nvPr>
        </p:nvSpPr>
        <p:spPr>
          <a:prstGeom prst="rect">
            <a:avLst/>
          </a:prstGeom>
        </p:spPr>
        <p:txBody>
          <a:bodyPr/>
          <a:lstStyle/>
          <a:p>
            <a:fld id="{0F418C06-167A-E646-9EF6-18275B625F6B}" type="slidenum">
              <a:rPr lang="en-US" smtClean="0"/>
              <a:pPr/>
              <a:t>8</a:t>
            </a:fld>
            <a:endParaRPr lang="en-US"/>
          </a:p>
        </p:txBody>
      </p:sp>
      <p:sp>
        <p:nvSpPr>
          <p:cNvPr id="3" name="Rectangle: Rounded Corners 2">
            <a:extLst>
              <a:ext uri="{FF2B5EF4-FFF2-40B4-BE49-F238E27FC236}">
                <a16:creationId xmlns:a16="http://schemas.microsoft.com/office/drawing/2014/main" id="{3324E135-3248-4007-8DC4-62344730A634}"/>
              </a:ext>
            </a:extLst>
          </p:cNvPr>
          <p:cNvSpPr/>
          <p:nvPr/>
        </p:nvSpPr>
        <p:spPr>
          <a:xfrm>
            <a:off x="1796621" y="2115206"/>
            <a:ext cx="1988127" cy="914400"/>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Local Job Market</a:t>
            </a:r>
            <a:endParaRPr lang="en-US">
              <a:solidFill>
                <a:schemeClr val="bg1"/>
              </a:solidFill>
            </a:endParaRPr>
          </a:p>
        </p:txBody>
      </p:sp>
      <p:sp>
        <p:nvSpPr>
          <p:cNvPr id="4" name="Rectangle: Rounded Corners 3">
            <a:extLst>
              <a:ext uri="{FF2B5EF4-FFF2-40B4-BE49-F238E27FC236}">
                <a16:creationId xmlns:a16="http://schemas.microsoft.com/office/drawing/2014/main" id="{7694244E-36F5-48B4-B4FD-DC5707F151D1}"/>
              </a:ext>
            </a:extLst>
          </p:cNvPr>
          <p:cNvSpPr/>
          <p:nvPr/>
        </p:nvSpPr>
        <p:spPr>
          <a:xfrm>
            <a:off x="5150319" y="2115206"/>
            <a:ext cx="1988127" cy="914400"/>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Current Workforce</a:t>
            </a:r>
            <a:endParaRPr lang="en-US">
              <a:solidFill>
                <a:schemeClr val="bg1"/>
              </a:solidFill>
            </a:endParaRPr>
          </a:p>
        </p:txBody>
      </p:sp>
      <p:sp>
        <p:nvSpPr>
          <p:cNvPr id="7" name="Rectangle: Rounded Corners 6">
            <a:extLst>
              <a:ext uri="{FF2B5EF4-FFF2-40B4-BE49-F238E27FC236}">
                <a16:creationId xmlns:a16="http://schemas.microsoft.com/office/drawing/2014/main" id="{39B41612-34D7-4FA6-8813-794E68C94539}"/>
              </a:ext>
            </a:extLst>
          </p:cNvPr>
          <p:cNvSpPr/>
          <p:nvPr/>
        </p:nvSpPr>
        <p:spPr>
          <a:xfrm>
            <a:off x="8504017" y="2115206"/>
            <a:ext cx="1988127" cy="914400"/>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Educational Opportunities</a:t>
            </a:r>
            <a:endParaRPr lang="en-US">
              <a:solidFill>
                <a:schemeClr val="bg1"/>
              </a:solidFill>
            </a:endParaRPr>
          </a:p>
        </p:txBody>
      </p:sp>
      <p:sp>
        <p:nvSpPr>
          <p:cNvPr id="62" name="Down Arrow 61">
            <a:extLst>
              <a:ext uri="{FF2B5EF4-FFF2-40B4-BE49-F238E27FC236}">
                <a16:creationId xmlns:a16="http://schemas.microsoft.com/office/drawing/2014/main" id="{5DBC5DA5-D6E2-1148-A1DE-9CBF42BB201B}"/>
              </a:ext>
            </a:extLst>
          </p:cNvPr>
          <p:cNvSpPr/>
          <p:nvPr/>
        </p:nvSpPr>
        <p:spPr>
          <a:xfrm rot="16200000">
            <a:off x="4269439" y="2205569"/>
            <a:ext cx="325821" cy="733675"/>
          </a:xfrm>
          <a:prstGeom prst="downArrow">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2B8D0580-B81E-D147-B6C7-05B11E7BF5C6}"/>
              </a:ext>
            </a:extLst>
          </p:cNvPr>
          <p:cNvSpPr/>
          <p:nvPr/>
        </p:nvSpPr>
        <p:spPr>
          <a:xfrm rot="16200000">
            <a:off x="7658321" y="2205569"/>
            <a:ext cx="325821" cy="733675"/>
          </a:xfrm>
          <a:prstGeom prst="downArrow">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908727F8-0572-F745-BD92-ED393E0C50E2}"/>
              </a:ext>
            </a:extLst>
          </p:cNvPr>
          <p:cNvSpPr txBox="1"/>
          <p:nvPr/>
        </p:nvSpPr>
        <p:spPr>
          <a:xfrm>
            <a:off x="1535314" y="790225"/>
            <a:ext cx="2643161" cy="1200329"/>
          </a:xfrm>
          <a:prstGeom prst="rect">
            <a:avLst/>
          </a:prstGeom>
          <a:noFill/>
        </p:spPr>
        <p:txBody>
          <a:bodyPr wrap="square" rtlCol="0">
            <a:spAutoFit/>
          </a:bodyPr>
          <a:lstStyle/>
          <a:p>
            <a:pPr algn="ctr"/>
            <a:r>
              <a:rPr lang="en-US"/>
              <a:t>What skilled technical positions are available? What skills are required for those jobs?</a:t>
            </a:r>
          </a:p>
        </p:txBody>
      </p:sp>
      <p:sp>
        <p:nvSpPr>
          <p:cNvPr id="66" name="TextBox 65">
            <a:extLst>
              <a:ext uri="{FF2B5EF4-FFF2-40B4-BE49-F238E27FC236}">
                <a16:creationId xmlns:a16="http://schemas.microsoft.com/office/drawing/2014/main" id="{E2A0B925-8783-B54D-B64C-6E2715D0904B}"/>
              </a:ext>
            </a:extLst>
          </p:cNvPr>
          <p:cNvSpPr txBox="1"/>
          <p:nvPr/>
        </p:nvSpPr>
        <p:spPr>
          <a:xfrm>
            <a:off x="4774419" y="984937"/>
            <a:ext cx="2643161" cy="646331"/>
          </a:xfrm>
          <a:prstGeom prst="rect">
            <a:avLst/>
          </a:prstGeom>
          <a:noFill/>
        </p:spPr>
        <p:txBody>
          <a:bodyPr wrap="square" rtlCol="0">
            <a:spAutoFit/>
          </a:bodyPr>
          <a:lstStyle/>
          <a:p>
            <a:pPr algn="ctr"/>
            <a:r>
              <a:rPr lang="en-US"/>
              <a:t>What skills do local workers already have?</a:t>
            </a:r>
          </a:p>
        </p:txBody>
      </p:sp>
      <p:sp>
        <p:nvSpPr>
          <p:cNvPr id="67" name="TextBox 66">
            <a:extLst>
              <a:ext uri="{FF2B5EF4-FFF2-40B4-BE49-F238E27FC236}">
                <a16:creationId xmlns:a16="http://schemas.microsoft.com/office/drawing/2014/main" id="{2DAC190B-88E2-0746-9C52-3E4D81BDBC5E}"/>
              </a:ext>
            </a:extLst>
          </p:cNvPr>
          <p:cNvSpPr txBox="1"/>
          <p:nvPr/>
        </p:nvSpPr>
        <p:spPr>
          <a:xfrm>
            <a:off x="2708087" y="3901429"/>
            <a:ext cx="2940776" cy="923330"/>
          </a:xfrm>
          <a:prstGeom prst="rect">
            <a:avLst/>
          </a:prstGeom>
          <a:noFill/>
        </p:spPr>
        <p:txBody>
          <a:bodyPr wrap="square" rtlCol="0">
            <a:spAutoFit/>
          </a:bodyPr>
          <a:lstStyle/>
          <a:p>
            <a:pPr algn="ctr"/>
            <a:r>
              <a:rPr lang="en-US"/>
              <a:t>Do the skills required by the job market match the skills of the local workforce?</a:t>
            </a:r>
          </a:p>
        </p:txBody>
      </p:sp>
      <p:sp>
        <p:nvSpPr>
          <p:cNvPr id="68" name="TextBox 67">
            <a:extLst>
              <a:ext uri="{FF2B5EF4-FFF2-40B4-BE49-F238E27FC236}">
                <a16:creationId xmlns:a16="http://schemas.microsoft.com/office/drawing/2014/main" id="{5C8EAA93-448A-774A-AAE6-1E8B30646DEE}"/>
              </a:ext>
            </a:extLst>
          </p:cNvPr>
          <p:cNvSpPr txBox="1"/>
          <p:nvPr/>
        </p:nvSpPr>
        <p:spPr>
          <a:xfrm>
            <a:off x="3678107" y="5391525"/>
            <a:ext cx="4835784" cy="646331"/>
          </a:xfrm>
          <a:prstGeom prst="rect">
            <a:avLst/>
          </a:prstGeom>
          <a:noFill/>
        </p:spPr>
        <p:txBody>
          <a:bodyPr wrap="square" rtlCol="0">
            <a:spAutoFit/>
          </a:bodyPr>
          <a:lstStyle/>
          <a:p>
            <a:pPr algn="ctr"/>
            <a:r>
              <a:rPr lang="en-US"/>
              <a:t>Do local educational opportunities prepare workers for in-demand local jobs?</a:t>
            </a:r>
          </a:p>
        </p:txBody>
      </p:sp>
      <p:sp>
        <p:nvSpPr>
          <p:cNvPr id="69" name="TextBox 68">
            <a:extLst>
              <a:ext uri="{FF2B5EF4-FFF2-40B4-BE49-F238E27FC236}">
                <a16:creationId xmlns:a16="http://schemas.microsoft.com/office/drawing/2014/main" id="{A3D004BD-1468-1340-8E93-7278FEED8353}"/>
              </a:ext>
            </a:extLst>
          </p:cNvPr>
          <p:cNvSpPr txBox="1"/>
          <p:nvPr/>
        </p:nvSpPr>
        <p:spPr>
          <a:xfrm>
            <a:off x="8176499" y="724283"/>
            <a:ext cx="2643161" cy="923330"/>
          </a:xfrm>
          <a:prstGeom prst="rect">
            <a:avLst/>
          </a:prstGeom>
          <a:noFill/>
        </p:spPr>
        <p:txBody>
          <a:bodyPr wrap="square" rtlCol="0">
            <a:spAutoFit/>
          </a:bodyPr>
          <a:lstStyle/>
          <a:p>
            <a:pPr algn="ctr"/>
            <a:r>
              <a:rPr lang="en-US"/>
              <a:t>Where can residents train for skilled technical positions?</a:t>
            </a:r>
          </a:p>
        </p:txBody>
      </p:sp>
      <p:sp>
        <p:nvSpPr>
          <p:cNvPr id="74" name="U-Turn Arrow 73">
            <a:extLst>
              <a:ext uri="{FF2B5EF4-FFF2-40B4-BE49-F238E27FC236}">
                <a16:creationId xmlns:a16="http://schemas.microsoft.com/office/drawing/2014/main" id="{ADBCEE41-E22A-6C42-808F-B6655D7423A7}"/>
              </a:ext>
            </a:extLst>
          </p:cNvPr>
          <p:cNvSpPr/>
          <p:nvPr/>
        </p:nvSpPr>
        <p:spPr>
          <a:xfrm rot="10800000" flipH="1">
            <a:off x="2128944" y="3140255"/>
            <a:ext cx="7589085" cy="2194674"/>
          </a:xfrm>
          <a:prstGeom prst="uturnArrow">
            <a:avLst>
              <a:gd name="adj1" fmla="val 8717"/>
              <a:gd name="adj2" fmla="val 10154"/>
              <a:gd name="adj3" fmla="val 9181"/>
              <a:gd name="adj4" fmla="val 53368"/>
              <a:gd name="adj5" fmla="val 10000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834565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3" grpId="0" animBg="1"/>
      <p:bldP spid="4" grpId="0" animBg="1"/>
      <p:bldP spid="7" grpId="0" animBg="1"/>
      <p:bldP spid="62" grpId="0" animBg="1"/>
      <p:bldP spid="63" grpId="0" animBg="1"/>
      <p:bldP spid="64" grpId="0"/>
      <p:bldP spid="66" grpId="0"/>
      <p:bldP spid="67" grpId="0"/>
      <p:bldP spid="68" grpId="0"/>
      <p:bldP spid="69" grpId="0"/>
      <p:bldP spid="7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U-Turn Arrow 72">
            <a:extLst>
              <a:ext uri="{FF2B5EF4-FFF2-40B4-BE49-F238E27FC236}">
                <a16:creationId xmlns:a16="http://schemas.microsoft.com/office/drawing/2014/main" id="{A1490C63-A758-A149-9223-B5086587493D}"/>
              </a:ext>
            </a:extLst>
          </p:cNvPr>
          <p:cNvSpPr/>
          <p:nvPr/>
        </p:nvSpPr>
        <p:spPr>
          <a:xfrm rot="10800000" flipH="1">
            <a:off x="2650171" y="3711195"/>
            <a:ext cx="3655626" cy="702120"/>
          </a:xfrm>
          <a:prstGeom prst="uturnArrow">
            <a:avLst>
              <a:gd name="adj1" fmla="val 25000"/>
              <a:gd name="adj2" fmla="val 25000"/>
              <a:gd name="adj3" fmla="val 22590"/>
              <a:gd name="adj4" fmla="val 52410"/>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Slide Number Placeholder 1">
            <a:extLst>
              <a:ext uri="{FF2B5EF4-FFF2-40B4-BE49-F238E27FC236}">
                <a16:creationId xmlns:a16="http://schemas.microsoft.com/office/drawing/2014/main" id="{D9DD8C49-4E24-4FCF-B069-7333592FFB21}"/>
              </a:ext>
            </a:extLst>
          </p:cNvPr>
          <p:cNvSpPr>
            <a:spLocks noGrp="1"/>
          </p:cNvSpPr>
          <p:nvPr>
            <p:ph type="sldNum" sz="quarter" idx="10"/>
          </p:nvPr>
        </p:nvSpPr>
        <p:spPr>
          <a:prstGeom prst="rect">
            <a:avLst/>
          </a:prstGeom>
        </p:spPr>
        <p:txBody>
          <a:bodyPr/>
          <a:lstStyle/>
          <a:p>
            <a:fld id="{0F418C06-167A-E646-9EF6-18275B625F6B}" type="slidenum">
              <a:rPr lang="en-US" smtClean="0"/>
              <a:pPr/>
              <a:t>9</a:t>
            </a:fld>
            <a:endParaRPr lang="en-US"/>
          </a:p>
        </p:txBody>
      </p:sp>
      <p:sp>
        <p:nvSpPr>
          <p:cNvPr id="5" name="Title 4"/>
          <p:cNvSpPr>
            <a:spLocks noGrp="1"/>
          </p:cNvSpPr>
          <p:nvPr>
            <p:ph type="title"/>
          </p:nvPr>
        </p:nvSpPr>
        <p:spPr>
          <a:xfrm>
            <a:off x="125004" y="75540"/>
            <a:ext cx="12361586" cy="1143000"/>
          </a:xfrm>
        </p:spPr>
        <p:txBody>
          <a:bodyPr/>
          <a:lstStyle/>
          <a:p>
            <a:r>
              <a:rPr lang="en-US" dirty="0">
                <a:solidFill>
                  <a:schemeClr val="accent6">
                    <a:lumMod val="75000"/>
                  </a:schemeClr>
                </a:solidFill>
              </a:rPr>
              <a:t>Describing the Local Job Market With Online </a:t>
            </a:r>
            <a:br>
              <a:rPr lang="en-US" dirty="0">
                <a:solidFill>
                  <a:schemeClr val="accent6">
                    <a:lumMod val="75000"/>
                  </a:schemeClr>
                </a:solidFill>
              </a:rPr>
            </a:br>
            <a:r>
              <a:rPr lang="en-US" dirty="0">
                <a:solidFill>
                  <a:schemeClr val="accent6">
                    <a:lumMod val="75000"/>
                  </a:schemeClr>
                </a:solidFill>
              </a:rPr>
              <a:t>Job-Ads</a:t>
            </a:r>
            <a:br>
              <a:rPr lang="en-US" dirty="0">
                <a:solidFill>
                  <a:schemeClr val="accent6">
                    <a:lumMod val="75000"/>
                  </a:schemeClr>
                </a:solidFill>
              </a:rPr>
            </a:br>
            <a:endParaRPr lang="en-US" dirty="0"/>
          </a:p>
        </p:txBody>
      </p:sp>
      <p:sp>
        <p:nvSpPr>
          <p:cNvPr id="3" name="Rectangle: Rounded Corners 2">
            <a:extLst>
              <a:ext uri="{FF2B5EF4-FFF2-40B4-BE49-F238E27FC236}">
                <a16:creationId xmlns:a16="http://schemas.microsoft.com/office/drawing/2014/main" id="{3324E135-3248-4007-8DC4-62344730A634}"/>
              </a:ext>
            </a:extLst>
          </p:cNvPr>
          <p:cNvSpPr/>
          <p:nvPr/>
        </p:nvSpPr>
        <p:spPr>
          <a:xfrm>
            <a:off x="1796621" y="2720687"/>
            <a:ext cx="1988127" cy="914400"/>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Local Job Market</a:t>
            </a:r>
            <a:endParaRPr lang="en-US">
              <a:solidFill>
                <a:schemeClr val="bg1"/>
              </a:solidFill>
            </a:endParaRPr>
          </a:p>
        </p:txBody>
      </p:sp>
      <p:sp>
        <p:nvSpPr>
          <p:cNvPr id="4" name="Rectangle: Rounded Corners 3">
            <a:extLst>
              <a:ext uri="{FF2B5EF4-FFF2-40B4-BE49-F238E27FC236}">
                <a16:creationId xmlns:a16="http://schemas.microsoft.com/office/drawing/2014/main" id="{7694244E-36F5-48B4-B4FD-DC5707F151D1}"/>
              </a:ext>
            </a:extLst>
          </p:cNvPr>
          <p:cNvSpPr/>
          <p:nvPr/>
        </p:nvSpPr>
        <p:spPr>
          <a:xfrm>
            <a:off x="5150319" y="2720687"/>
            <a:ext cx="1988127" cy="91440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Current Workforce</a:t>
            </a:r>
            <a:endParaRPr lang="en-US">
              <a:solidFill>
                <a:schemeClr val="bg1"/>
              </a:solidFill>
            </a:endParaRPr>
          </a:p>
        </p:txBody>
      </p:sp>
      <p:sp>
        <p:nvSpPr>
          <p:cNvPr id="7" name="Rectangle: Rounded Corners 6">
            <a:extLst>
              <a:ext uri="{FF2B5EF4-FFF2-40B4-BE49-F238E27FC236}">
                <a16:creationId xmlns:a16="http://schemas.microsoft.com/office/drawing/2014/main" id="{39B41612-34D7-4FA6-8813-794E68C94539}"/>
              </a:ext>
            </a:extLst>
          </p:cNvPr>
          <p:cNvSpPr/>
          <p:nvPr/>
        </p:nvSpPr>
        <p:spPr>
          <a:xfrm>
            <a:off x="8504017" y="2720687"/>
            <a:ext cx="1988127" cy="91440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bg1"/>
                </a:solidFill>
                <a:cs typeface="Calibri"/>
              </a:rPr>
              <a:t>Educational Opportunities</a:t>
            </a:r>
            <a:endParaRPr lang="en-US">
              <a:solidFill>
                <a:schemeClr val="bg1"/>
              </a:solidFill>
            </a:endParaRPr>
          </a:p>
        </p:txBody>
      </p:sp>
      <p:sp>
        <p:nvSpPr>
          <p:cNvPr id="62" name="Down Arrow 61">
            <a:extLst>
              <a:ext uri="{FF2B5EF4-FFF2-40B4-BE49-F238E27FC236}">
                <a16:creationId xmlns:a16="http://schemas.microsoft.com/office/drawing/2014/main" id="{5DBC5DA5-D6E2-1148-A1DE-9CBF42BB201B}"/>
              </a:ext>
            </a:extLst>
          </p:cNvPr>
          <p:cNvSpPr/>
          <p:nvPr/>
        </p:nvSpPr>
        <p:spPr>
          <a:xfrm rot="16200000">
            <a:off x="4269439" y="2811050"/>
            <a:ext cx="325821" cy="733675"/>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63" name="Down Arrow 62">
            <a:extLst>
              <a:ext uri="{FF2B5EF4-FFF2-40B4-BE49-F238E27FC236}">
                <a16:creationId xmlns:a16="http://schemas.microsoft.com/office/drawing/2014/main" id="{2B8D0580-B81E-D147-B6C7-05B11E7BF5C6}"/>
              </a:ext>
            </a:extLst>
          </p:cNvPr>
          <p:cNvSpPr/>
          <p:nvPr/>
        </p:nvSpPr>
        <p:spPr>
          <a:xfrm rot="16200000">
            <a:off x="7658321" y="2811050"/>
            <a:ext cx="325821" cy="733675"/>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4" name="U-Turn Arrow 73">
            <a:extLst>
              <a:ext uri="{FF2B5EF4-FFF2-40B4-BE49-F238E27FC236}">
                <a16:creationId xmlns:a16="http://schemas.microsoft.com/office/drawing/2014/main" id="{ADBCEE41-E22A-6C42-808F-B6655D7423A7}"/>
              </a:ext>
            </a:extLst>
          </p:cNvPr>
          <p:cNvSpPr/>
          <p:nvPr/>
        </p:nvSpPr>
        <p:spPr>
          <a:xfrm rot="10800000" flipH="1">
            <a:off x="2128944" y="3745736"/>
            <a:ext cx="7589085" cy="2194674"/>
          </a:xfrm>
          <a:prstGeom prst="uturnArrow">
            <a:avLst>
              <a:gd name="adj1" fmla="val 8717"/>
              <a:gd name="adj2" fmla="val 10154"/>
              <a:gd name="adj3" fmla="val 9181"/>
              <a:gd name="adj4" fmla="val 53368"/>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8" name="TextBox 17">
            <a:extLst>
              <a:ext uri="{FF2B5EF4-FFF2-40B4-BE49-F238E27FC236}">
                <a16:creationId xmlns:a16="http://schemas.microsoft.com/office/drawing/2014/main" id="{8E17BFFB-5E40-AC4F-A860-41CBD63B37F1}"/>
              </a:ext>
            </a:extLst>
          </p:cNvPr>
          <p:cNvSpPr txBox="1"/>
          <p:nvPr/>
        </p:nvSpPr>
        <p:spPr>
          <a:xfrm>
            <a:off x="1469103" y="1176429"/>
            <a:ext cx="2643161" cy="1200329"/>
          </a:xfrm>
          <a:prstGeom prst="rect">
            <a:avLst/>
          </a:prstGeom>
          <a:noFill/>
        </p:spPr>
        <p:txBody>
          <a:bodyPr wrap="square" rtlCol="0">
            <a:spAutoFit/>
          </a:bodyPr>
          <a:lstStyle/>
          <a:p>
            <a:pPr algn="ctr"/>
            <a:r>
              <a:rPr lang="en-US"/>
              <a:t>What skilled technical positions are available? What skills are required for those jobs?</a:t>
            </a:r>
          </a:p>
        </p:txBody>
      </p:sp>
      <p:sp>
        <p:nvSpPr>
          <p:cNvPr id="19" name="Text Placeholder 1">
            <a:extLst>
              <a:ext uri="{FF2B5EF4-FFF2-40B4-BE49-F238E27FC236}">
                <a16:creationId xmlns:a16="http://schemas.microsoft.com/office/drawing/2014/main" id="{1C0C9C67-E136-3044-962C-D543B5D11CC9}"/>
              </a:ext>
            </a:extLst>
          </p:cNvPr>
          <p:cNvSpPr txBox="1">
            <a:spLocks/>
          </p:cNvSpPr>
          <p:nvPr/>
        </p:nvSpPr>
        <p:spPr>
          <a:xfrm>
            <a:off x="-389220" y="372641"/>
            <a:ext cx="12192000" cy="693139"/>
          </a:xfrm>
          <a:prstGeom prst="rect">
            <a:avLst/>
          </a:prstGeom>
        </p:spPr>
        <p:txBody>
          <a:bodyPr vert="horz"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endParaRPr lang="en-US">
              <a:solidFill>
                <a:schemeClr val="accent6">
                  <a:lumMod val="75000"/>
                </a:schemeClr>
              </a:solidFill>
            </a:endParaRPr>
          </a:p>
        </p:txBody>
      </p:sp>
    </p:spTree>
    <p:extLst>
      <p:ext uri="{BB962C8B-B14F-4D97-AF65-F5344CB8AC3E}">
        <p14:creationId xmlns:p14="http://schemas.microsoft.com/office/powerpoint/2010/main" val="10561527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title p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5936A36B-A972-CA45-A872-575DBB5BE72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02727821-2E31-934A-A32E-C14E5F12B740}"/>
    </a:ext>
  </a:extLst>
</a:theme>
</file>

<file path=ppt/theme/theme3.xml><?xml version="1.0" encoding="utf-8"?>
<a:theme xmlns:a="http://schemas.openxmlformats.org/drawingml/2006/main" name="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sz="3200" dirty="0">
            <a:solidFill>
              <a:srgbClr val="233E50"/>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DSI lunch and learn Nov 2018" id="{216A16C2-0C32-B942-BC74-ADEEC444F9A3}" vid="{D0C4570A-1D77-7046-B3DE-723FE9619450}"/>
    </a:ext>
  </a:extLst>
</a:theme>
</file>

<file path=ppt/theme/theme4.xml><?xml version="1.0" encoding="utf-8"?>
<a:theme xmlns:a="http://schemas.openxmlformats.org/drawingml/2006/main" name="O1: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434CA7D8-5399-7149-85E4-3B3D3052645F}"/>
    </a:ext>
  </a:extLst>
</a:theme>
</file>

<file path=ppt/theme/theme5.xml><?xml version="1.0" encoding="utf-8"?>
<a:theme xmlns:a="http://schemas.openxmlformats.org/drawingml/2006/main" name="O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DFC5AA49-074C-B140-8DAD-ED0AE7B80A03}"/>
    </a:ext>
  </a:extLst>
</a:theme>
</file>

<file path=ppt/theme/theme6.xml><?xml version="1.0" encoding="utf-8"?>
<a:theme xmlns:a="http://schemas.openxmlformats.org/drawingml/2006/main" name="O2: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DB7182D6-1745-874B-95D6-18CAC20F0806}"/>
    </a:ext>
  </a:extLst>
</a:theme>
</file>

<file path=ppt/theme/theme7.xml><?xml version="1.0" encoding="utf-8"?>
<a:theme xmlns:a="http://schemas.openxmlformats.org/drawingml/2006/main" name="O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73DE15A0-8418-BB4A-B272-16A28AFE5ABD}"/>
    </a:ext>
  </a:extLst>
</a:theme>
</file>

<file path=ppt/theme/theme8.xml><?xml version="1.0" encoding="utf-8"?>
<a:theme xmlns:a="http://schemas.openxmlformats.org/drawingml/2006/main" name="O3: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CAF1A107-3AEE-A946-94CD-C3F923F9FBB3}"/>
    </a:ext>
  </a:extLst>
</a:theme>
</file>

<file path=ppt/theme/theme9.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SI lunch and learn Nov 2018" id="{216A16C2-0C32-B942-BC74-ADEEC444F9A3}" vid="{7069C071-F26A-1A4A-B28C-A371727EB3E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92EF6C-D6BB-4608-BA35-E518DFB13D6B}">
  <ds:schemaRefs>
    <ds:schemaRef ds:uri="http://schemas.microsoft.com/office/infopath/2007/PartnerControls"/>
    <ds:schemaRef ds:uri="http://purl.org/dc/terms/"/>
    <ds:schemaRef ds:uri="http://purl.org/dc/dcmitype/"/>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f003ee77-356f-42cf-a98d-4065128301ee"/>
    <ds:schemaRef ds:uri="http://www.w3.org/XML/1998/namespace"/>
  </ds:schemaRefs>
</ds:datastoreItem>
</file>

<file path=customXml/itemProps2.xml><?xml version="1.0" encoding="utf-8"?>
<ds:datastoreItem xmlns:ds="http://schemas.openxmlformats.org/officeDocument/2006/customXml" ds:itemID="{9BF889A4-FC8C-47CA-8A93-1F9E0C09E69C}"/>
</file>

<file path=customXml/itemProps3.xml><?xml version="1.0" encoding="utf-8"?>
<ds:datastoreItem xmlns:ds="http://schemas.openxmlformats.org/officeDocument/2006/customXml" ds:itemID="{5FC8BCE4-E7A4-4F71-BE85-274BB623D4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title page</Template>
  <TotalTime>75</TotalTime>
  <Words>4439</Words>
  <Application>Microsoft Office PowerPoint</Application>
  <PresentationFormat>Widescreen</PresentationFormat>
  <Paragraphs>1142</Paragraphs>
  <Slides>68</Slides>
  <Notes>53</Notes>
  <HiddenSlides>8</HiddenSlides>
  <MMClips>0</MMClips>
  <ScaleCrop>false</ScaleCrop>
  <HeadingPairs>
    <vt:vector size="4" baseType="variant">
      <vt:variant>
        <vt:lpstr>Theme</vt:lpstr>
      </vt:variant>
      <vt:variant>
        <vt:i4>9</vt:i4>
      </vt:variant>
      <vt:variant>
        <vt:lpstr>Slide Titles</vt:lpstr>
      </vt:variant>
      <vt:variant>
        <vt:i4>68</vt:i4>
      </vt:variant>
    </vt:vector>
  </HeadingPairs>
  <TitlesOfParts>
    <vt:vector size="77" baseType="lpstr">
      <vt:lpstr>title page</vt:lpstr>
      <vt:lpstr>contents</vt:lpstr>
      <vt:lpstr>O1</vt:lpstr>
      <vt:lpstr>O1: image</vt:lpstr>
      <vt:lpstr>O2</vt:lpstr>
      <vt:lpstr>O2: image</vt:lpstr>
      <vt:lpstr>O3</vt:lpstr>
      <vt:lpstr>O3: image</vt:lpstr>
      <vt:lpstr>blank</vt:lpstr>
      <vt:lpstr>PowerPoint Presentation</vt:lpstr>
      <vt:lpstr>Data Science for the Public Good  Skilled Technical Workforce (STW) Team </vt:lpstr>
      <vt:lpstr>What is the Skilled Technical Work (STW)?</vt:lpstr>
      <vt:lpstr>Why study the STW?</vt:lpstr>
      <vt:lpstr>Why study the STW?</vt:lpstr>
      <vt:lpstr>Research Questions</vt:lpstr>
      <vt:lpstr>Proof of Concept</vt:lpstr>
      <vt:lpstr>PowerPoint Presentation</vt:lpstr>
      <vt:lpstr>Describing the Local Job Market With Online  Job-Ads </vt:lpstr>
      <vt:lpstr>PowerPoint Presentation</vt:lpstr>
      <vt:lpstr>PowerPoint Presentation</vt:lpstr>
      <vt:lpstr>PowerPoint Presentation</vt:lpstr>
      <vt:lpstr>Known Data Biases</vt:lpstr>
      <vt:lpstr>Augmentations of Job-Ad Data</vt:lpstr>
      <vt:lpstr>Augmentations of Job-Ad Data</vt:lpstr>
      <vt:lpstr>Augmentations of Job-Ad Data</vt:lpstr>
      <vt:lpstr>Augmentations of Job-Ad Data</vt:lpstr>
      <vt:lpstr>Augmentations of Job-Ad Data</vt:lpstr>
      <vt:lpstr>Focus on Richmond and Blacksburg</vt:lpstr>
      <vt:lpstr>Common STW in our MSAs</vt:lpstr>
      <vt:lpstr>Common STW in our MSAs</vt:lpstr>
      <vt:lpstr>Ads for Critical Care Nurses in Richmond and Blacksburg </vt:lpstr>
      <vt:lpstr>Ads for Critical Care Nurses in Richmond and Blacksburg </vt:lpstr>
      <vt:lpstr>Describing the Current Workforce with Online Resumes </vt:lpstr>
      <vt:lpstr>BGT Resume Data </vt:lpstr>
      <vt:lpstr>BGT Resume Data </vt:lpstr>
      <vt:lpstr>BGT Resume Data </vt:lpstr>
      <vt:lpstr>Connecting Ads to Resumes With Burning Glass Skills Data </vt:lpstr>
      <vt:lpstr>Finding A Probable STW: Education Level</vt:lpstr>
      <vt:lpstr>Finding A Probable STW: Education Level</vt:lpstr>
      <vt:lpstr>Finding A Probable STW: Education Level</vt:lpstr>
      <vt:lpstr>Finding A Probable STW: Education Level</vt:lpstr>
      <vt:lpstr>Identifying Plausible Candidates for STW: Critical Skills </vt:lpstr>
      <vt:lpstr>Identifying Plausible Candidates for STW: Critical Skills </vt:lpstr>
      <vt:lpstr>Ads for Critical Care Nurses in Richmond and Blacksburg </vt:lpstr>
      <vt:lpstr>Ads for Critical Care Nurses in Richmond and Blacksburg </vt:lpstr>
      <vt:lpstr>Ads for Critical Care Nurses in Richmond and Blacksburg </vt:lpstr>
      <vt:lpstr>PowerPoint Presentation</vt:lpstr>
      <vt:lpstr>Skill Differences Between Job-Ads and Resumes </vt:lpstr>
      <vt:lpstr>Determining Match Between Ads and Resumes </vt:lpstr>
      <vt:lpstr>Determining Match Between Ads and Resumes </vt:lpstr>
      <vt:lpstr>Determining Match Between Ads and Resumes </vt:lpstr>
      <vt:lpstr>PowerPoint Presentation</vt:lpstr>
      <vt:lpstr>PowerPoint Presentation</vt:lpstr>
      <vt:lpstr>PowerPoint Presentation</vt:lpstr>
      <vt:lpstr>PowerPoint Presentation</vt:lpstr>
      <vt:lpstr>PowerPoint Presentation</vt:lpstr>
      <vt:lpstr>Next Steps: Investigating Local Educational Opportunities </vt:lpstr>
      <vt:lpstr>Next Steps: Investigating Local Educational Opportunities </vt:lpstr>
      <vt:lpstr>PowerPoint Presentation</vt:lpstr>
      <vt:lpstr>PowerPoint Presentation</vt:lpstr>
      <vt:lpstr>PowerPoint Presentation</vt:lpstr>
      <vt:lpstr>PowerPoint Presentation</vt:lpstr>
      <vt:lpstr>Results and Conclusions</vt:lpstr>
      <vt:lpstr>Next Steps</vt:lpstr>
      <vt:lpstr>Next Steps: Features of the Job Ad Dataset</vt:lpstr>
      <vt:lpstr>Next Steps: Features of the Resume Dataset</vt:lpstr>
      <vt:lpstr>PowerPoint Presentation</vt:lpstr>
      <vt:lpstr>Extra Slides</vt:lpstr>
      <vt:lpstr>Summary: Resume Data Pipeline</vt:lpstr>
      <vt:lpstr>Summary: Job-Ads Data Pipeline</vt:lpstr>
      <vt:lpstr>Ads for Critical Care Nurses in Richmond and Blacksburg </vt:lpstr>
      <vt:lpstr>Ads for Critical Care Nurses in Richmond and Blacksburg </vt:lpstr>
      <vt:lpstr>PowerPoint Presentation</vt:lpstr>
      <vt:lpstr>Data Pathways</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Keller, Sallie Ann (sak9tr)</dc:creator>
  <cp:keywords/>
  <dc:description/>
  <cp:lastModifiedBy>Lancaster, Vicki Ann (val7zv)</cp:lastModifiedBy>
  <cp:revision>12</cp:revision>
  <cp:lastPrinted>2018-12-20T18:12:33Z</cp:lastPrinted>
  <dcterms:created xsi:type="dcterms:W3CDTF">2018-11-22T14:02:12Z</dcterms:created>
  <dcterms:modified xsi:type="dcterms:W3CDTF">2019-08-06T12:48:15Z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